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jpeg" ContentType="image/jpeg"/>
  <Override PartName="/ppt/media/image2.jpeg" ContentType="image/jpeg"/>
  <Override PartName="/ppt/media/image3.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jpeg" ContentType="image/jpeg"/>
  <Override PartName="/ppt/notesSlides/notesSlide10.xml" ContentType="application/vnd.openxmlformats-officedocument.presentationml.notesSlide+xml"/>
  <Override PartName="/ppt/media/image5.jpeg" ContentType="image/jpeg"/>
  <Override PartName="/ppt/notesSlides/notesSlide11.xml" ContentType="application/vnd.openxmlformats-officedocument.presentationml.notesSlide+xml"/>
  <Override PartName="/ppt/media/image6.jpeg" ContentType="image/jpeg"/>
  <Override PartName="/ppt/notesSlides/notesSlide12.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notesSlides/notesSlide13.xml" ContentType="application/vnd.openxmlformats-officedocument.presentationml.notesSlide+xml"/>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notesSlides/notesSlide14.xml" ContentType="application/vnd.openxmlformats-officedocument.presentationml.notesSlide+xml"/>
  <Override PartName="/ppt/media/image17.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8.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9.jpeg" ContentType="image/jpeg"/>
  <Override PartName="/ppt/notesSlides/notesSlide26.xml" ContentType="application/vnd.openxmlformats-officedocument.presentationml.notesSlide+xml"/>
  <Override PartName="/ppt/media/image20.jpeg" ContentType="image/jpeg"/>
  <Override PartName="/ppt/notesSlides/notesSlide27.xml" ContentType="application/vnd.openxmlformats-officedocument.presentationml.notesSlide+xml"/>
  <Override PartName="/ppt/media/image21.jpeg" ContentType="image/jpeg"/>
  <Override PartName="/ppt/notesSlides/notesSlide28.xml" ContentType="application/vnd.openxmlformats-officedocument.presentationml.notesSlide+xml"/>
  <Override PartName="/ppt/media/image22.jpe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3.jpe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24.jpeg" ContentType="image/jpeg"/>
  <Override PartName="/ppt/notesSlides/notesSlide33.xml" ContentType="application/vnd.openxmlformats-officedocument.presentationml.notesSlide+xml"/>
  <Override PartName="/ppt/media/image25.jpeg" ContentType="image/jpeg"/>
  <Override PartName="/ppt/notesSlides/notesSlide34.xml" ContentType="application/vnd.openxmlformats-officedocument.presentationml.notesSlide+xml"/>
  <Override PartName="/ppt/media/image26.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27.jpe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Lst>
  <p:sldSz cx="13004800" cy="7302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lvl1pPr>
    <a:lvl2pPr marL="0" marR="0" indent="34290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lvl2pPr>
    <a:lvl3pPr marL="0" marR="0" indent="68580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lvl3pPr>
    <a:lvl4pPr marL="0" marR="0" indent="102870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lvl4pPr>
    <a:lvl5pPr marL="0" marR="0" indent="137160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lvl5pPr>
    <a:lvl6pPr marL="0" marR="0" indent="171450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lvl6pPr>
    <a:lvl7pPr marL="0" marR="0" indent="205740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lvl7pPr>
    <a:lvl8pPr marL="0" marR="0" indent="240030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lvl8pPr>
    <a:lvl9pPr marL="0" marR="0" indent="274320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EAF4"/>
          </a:solidFill>
        </a:fill>
      </a:tcStyle>
    </a:wholeTbl>
    <a:band2H>
      <a:tcTxStyle b="def" i="def"/>
      <a:tcStyle>
        <a:tcBdr/>
        <a:fill>
          <a:solidFill>
            <a:srgbClr val="F1F5FA"/>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34106"/>
          <c:y val="0.0622698"/>
          <c:w val="0.806067"/>
          <c:h val="0.661479"/>
        </c:manualLayout>
      </c:layout>
      <c:lineChart>
        <c:grouping val="standard"/>
        <c:varyColors val="0"/>
        <c:ser>
          <c:idx val="0"/>
          <c:order val="0"/>
          <c:tx>
            <c:strRef>
              <c:f>Sheet1!$A$2</c:f>
              <c:strCache>
                <c:ptCount val="1"/>
                <c:pt idx="0">
                  <c:v>Untitled 1</c:v>
                </c:pt>
              </c:strCache>
            </c:strRef>
          </c:tx>
          <c:spPr>
            <a:solidFill>
              <a:srgbClr val="6095C9"/>
            </a:solidFill>
            <a:ln w="152400" cap="flat">
              <a:solidFill>
                <a:srgbClr val="F33A4B"/>
              </a:solidFill>
              <a:prstDash val="solid"/>
              <a:round/>
            </a:ln>
            <a:effectLst/>
          </c:spPr>
          <c:marker>
            <c:symbol val="none"/>
            <c:size val="6"/>
            <c:spPr>
              <a:solidFill>
                <a:srgbClr val="6095C9"/>
              </a:solidFill>
              <a:ln w="9525" cap="flat">
                <a:solidFill>
                  <a:srgbClr val="5B92C8"/>
                </a:solidFill>
                <a:prstDash val="solid"/>
                <a:round/>
              </a:ln>
              <a:effectLst/>
            </c:spPr>
          </c:marker>
          <c:dLbls>
            <c:numFmt formatCode="0" sourceLinked="0"/>
            <c:txPr>
              <a:bodyPr/>
              <a:lstStyle/>
              <a:p>
                <a:pPr>
                  <a:defRPr b="0" i="0" strike="noStrike" sz="1200" u="none">
                    <a:solidFill>
                      <a:srgbClr val="000000"/>
                    </a:solidFill>
                    <a:effectLst>
                      <a:outerShdw sx="100000" sy="100000" kx="0" ky="0" algn="tl" rotWithShape="1" blurRad="190500" dist="25400" dir="5400000">
                        <a:srgbClr val="000000">
                          <a:alpha val="50000"/>
                        </a:srgbClr>
                      </a:outerShdw>
                    </a:effectLst>
                    <a:latin typeface="Helvetica"/>
                  </a:defRPr>
                </a:pPr>
              </a:p>
            </c:txPr>
            <c:dLblPos val="t"/>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Sheet1!$B$2:$E$2</c:f>
              <c:numCache>
                <c:ptCount val="4"/>
                <c:pt idx="0">
                  <c:v>17.000000</c:v>
                </c:pt>
                <c:pt idx="1">
                  <c:v>26.000000</c:v>
                </c:pt>
                <c:pt idx="2">
                  <c:v>53.000000</c:v>
                </c:pt>
                <c:pt idx="3">
                  <c:v>96.000000</c:v>
                </c:pt>
              </c:numCache>
            </c:numRef>
          </c:val>
          <c:smooth val="0"/>
        </c:ser>
        <c:ser>
          <c:idx val="1"/>
          <c:order val="1"/>
          <c:tx>
            <c:strRef>
              <c:f>Sheet1!$A$3</c:f>
              <c:strCache>
                <c:ptCount val="1"/>
                <c:pt idx="0">
                  <c:v>Untitled 2</c:v>
                </c:pt>
              </c:strCache>
            </c:strRef>
          </c:tx>
          <c:spPr>
            <a:solidFill>
              <a:srgbClr val="CD665F"/>
            </a:solidFill>
            <a:ln w="152400" cap="flat">
              <a:solidFill>
                <a:srgbClr val="7A1744"/>
              </a:solidFill>
              <a:prstDash val="solid"/>
              <a:round/>
            </a:ln>
            <a:effectLst/>
          </c:spPr>
          <c:marker>
            <c:symbol val="none"/>
            <c:size val="6"/>
            <c:spPr>
              <a:solidFill>
                <a:srgbClr val="CD665F"/>
              </a:solidFill>
              <a:ln w="9525" cap="flat">
                <a:solidFill>
                  <a:srgbClr val="CC625A"/>
                </a:solidFill>
                <a:prstDash val="solid"/>
                <a:round/>
              </a:ln>
              <a:effectLst/>
            </c:spPr>
          </c:marker>
          <c:dLbls>
            <c:numFmt formatCode="0" sourceLinked="0"/>
            <c:txPr>
              <a:bodyPr/>
              <a:lstStyle/>
              <a:p>
                <a:pPr>
                  <a:defRPr b="0" i="0" strike="noStrike" sz="1200" u="none">
                    <a:solidFill>
                      <a:srgbClr val="000000"/>
                    </a:solidFill>
                    <a:effectLst>
                      <a:outerShdw sx="100000" sy="100000" kx="0" ky="0" algn="tl" rotWithShape="1" blurRad="190500" dist="25400" dir="5400000">
                        <a:srgbClr val="000000">
                          <a:alpha val="50000"/>
                        </a:srgbClr>
                      </a:outerShdw>
                    </a:effectLst>
                    <a:latin typeface="Helvetica"/>
                  </a:defRPr>
                </a:pPr>
              </a:p>
            </c:txPr>
            <c:dLblPos val="t"/>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Sheet1!$B$3:$E$3</c:f>
              <c:numCache>
                <c:ptCount val="4"/>
                <c:pt idx="0">
                  <c:v>55.000000</c:v>
                </c:pt>
                <c:pt idx="1">
                  <c:v>43.000000</c:v>
                </c:pt>
                <c:pt idx="2">
                  <c:v>70.000000</c:v>
                </c:pt>
                <c:pt idx="3">
                  <c:v>58.000000</c:v>
                </c:pt>
              </c:numCache>
            </c:numRef>
          </c:val>
          <c:smooth val="0"/>
        </c:ser>
        <c:ser>
          <c:idx val="2"/>
          <c:order val="2"/>
          <c:tx>
            <c:strRef>
              <c:f>Sheet1!$A$4</c:f>
              <c:strCache>
                <c:ptCount val="1"/>
                <c:pt idx="0">
                  <c:v>Untitled 3</c:v>
                </c:pt>
              </c:strCache>
            </c:strRef>
          </c:tx>
          <c:spPr>
            <a:solidFill>
              <a:srgbClr val="AAC56C"/>
            </a:solidFill>
            <a:ln w="152400" cap="flat">
              <a:solidFill>
                <a:srgbClr val="FFDC00"/>
              </a:solidFill>
              <a:prstDash val="solid"/>
              <a:round/>
            </a:ln>
            <a:effectLst/>
          </c:spPr>
          <c:marker>
            <c:symbol val="none"/>
            <c:size val="6"/>
            <c:spPr>
              <a:solidFill>
                <a:srgbClr val="AAC56C"/>
              </a:solidFill>
              <a:ln w="9525" cap="flat">
                <a:solidFill>
                  <a:srgbClr val="A8C367"/>
                </a:solidFill>
                <a:prstDash val="solid"/>
                <a:round/>
              </a:ln>
              <a:effectLst/>
            </c:spPr>
          </c:marker>
          <c:dLbls>
            <c:numFmt formatCode="0" sourceLinked="0"/>
            <c:txPr>
              <a:bodyPr/>
              <a:lstStyle/>
              <a:p>
                <a:pPr>
                  <a:defRPr b="0" i="0" strike="noStrike" sz="1200" u="none">
                    <a:solidFill>
                      <a:srgbClr val="000000"/>
                    </a:solidFill>
                    <a:effectLst>
                      <a:outerShdw sx="100000" sy="100000" kx="0" ky="0" algn="tl" rotWithShape="1" blurRad="190500" dist="25400" dir="5400000">
                        <a:srgbClr val="000000">
                          <a:alpha val="50000"/>
                        </a:srgbClr>
                      </a:outerShdw>
                    </a:effectLst>
                    <a:latin typeface="Helvetica"/>
                  </a:defRPr>
                </a:pPr>
              </a:p>
            </c:txPr>
            <c:dLblPos val="t"/>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Sheet1!$B$4:$E$4</c:f>
              <c:numCache>
                <c:ptCount val="4"/>
                <c:pt idx="0">
                  <c:v>20.000000</c:v>
                </c:pt>
                <c:pt idx="1">
                  <c:v>16.000000</c:v>
                </c:pt>
                <c:pt idx="2">
                  <c:v>40.000000</c:v>
                </c:pt>
                <c:pt idx="3">
                  <c:v>57.000000</c:v>
                </c:pt>
              </c:numCache>
            </c:numRef>
          </c:val>
          <c:smooth val="0"/>
        </c:ser>
        <c:ser>
          <c:idx val="3"/>
          <c:order val="3"/>
          <c:tx>
            <c:strRef>
              <c:f>Sheet1!$A$5</c:f>
              <c:strCache>
                <c:ptCount val="1"/>
                <c:pt idx="0">
                  <c:v>Untitled 4</c:v>
                </c:pt>
              </c:strCache>
            </c:strRef>
          </c:tx>
          <c:spPr>
            <a:solidFill>
              <a:srgbClr val="937AB2"/>
            </a:solidFill>
            <a:ln w="152400" cap="flat">
              <a:solidFill>
                <a:srgbClr val="1ECBC8"/>
              </a:solidFill>
              <a:prstDash val="solid"/>
              <a:round/>
            </a:ln>
            <a:effectLst/>
          </c:spPr>
          <c:marker>
            <c:symbol val="none"/>
            <c:size val="6"/>
            <c:spPr>
              <a:solidFill>
                <a:srgbClr val="937AB2"/>
              </a:solidFill>
              <a:ln w="9525" cap="flat">
                <a:solidFill>
                  <a:srgbClr val="9077B0"/>
                </a:solidFill>
                <a:prstDash val="solid"/>
                <a:round/>
              </a:ln>
              <a:effectLst/>
            </c:spPr>
          </c:marker>
          <c:dLbls>
            <c:numFmt formatCode="0" sourceLinked="0"/>
            <c:txPr>
              <a:bodyPr/>
              <a:lstStyle/>
              <a:p>
                <a:pPr>
                  <a:defRPr b="0" i="0" strike="noStrike" sz="1200" u="none">
                    <a:solidFill>
                      <a:srgbClr val="000000"/>
                    </a:solidFill>
                    <a:effectLst>
                      <a:outerShdw sx="100000" sy="100000" kx="0" ky="0" algn="tl" rotWithShape="1" blurRad="190500" dist="25400" dir="5400000">
                        <a:srgbClr val="000000">
                          <a:alpha val="50000"/>
                        </a:srgbClr>
                      </a:outerShdw>
                    </a:effectLst>
                    <a:latin typeface="Helvetica"/>
                  </a:defRPr>
                </a:pPr>
              </a:p>
            </c:txPr>
            <c:dLblPos val="t"/>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Sheet1!$B$5:$E$5</c:f>
              <c:numCache>
                <c:ptCount val="4"/>
                <c:pt idx="0">
                  <c:v>24.000000</c:v>
                </c:pt>
                <c:pt idx="1">
                  <c:v>12.000000</c:v>
                </c:pt>
                <c:pt idx="2">
                  <c:v>16.000000</c:v>
                </c:pt>
                <c:pt idx="3">
                  <c:v>3.000000</c:v>
                </c:pt>
              </c:numCache>
            </c:numRef>
          </c:val>
          <c:smooth val="0"/>
        </c:ser>
        <c:ser>
          <c:idx val="4"/>
          <c:order val="4"/>
          <c:tx>
            <c:strRef>
              <c:f>Sheet1!$A$6</c:f>
              <c:strCache>
                <c:ptCount val="1"/>
                <c:pt idx="0">
                  <c:v>Untitled 5</c:v>
                </c:pt>
              </c:strCache>
            </c:strRef>
          </c:tx>
          <c:spPr>
            <a:solidFill>
              <a:srgbClr val="59BAD1"/>
            </a:solidFill>
            <a:ln w="152400" cap="flat">
              <a:solidFill>
                <a:srgbClr val="87E9DB"/>
              </a:solidFill>
              <a:prstDash val="solid"/>
              <a:round/>
            </a:ln>
            <a:effectLst/>
          </c:spPr>
          <c:marker>
            <c:symbol val="none"/>
            <c:size val="6"/>
            <c:spPr>
              <a:solidFill>
                <a:srgbClr val="59BAD1"/>
              </a:solidFill>
              <a:ln w="9525" cap="flat">
                <a:solidFill>
                  <a:srgbClr val="54B8CF"/>
                </a:solidFill>
                <a:prstDash val="solid"/>
                <a:round/>
              </a:ln>
              <a:effectLst/>
            </c:spPr>
          </c:marker>
          <c:dLbls>
            <c:numFmt formatCode="0" sourceLinked="0"/>
            <c:txPr>
              <a:bodyPr/>
              <a:lstStyle/>
              <a:p>
                <a:pPr>
                  <a:defRPr b="0" i="0" strike="noStrike" sz="1200" u="none">
                    <a:solidFill>
                      <a:srgbClr val="000000"/>
                    </a:solidFill>
                    <a:effectLst>
                      <a:outerShdw sx="100000" sy="100000" kx="0" ky="0" algn="tl" rotWithShape="1" blurRad="190500" dist="25400" dir="5400000">
                        <a:srgbClr val="000000">
                          <a:alpha val="50000"/>
                        </a:srgbClr>
                      </a:outerShdw>
                    </a:effectLst>
                    <a:latin typeface="Helvetica"/>
                  </a:defRPr>
                </a:pPr>
              </a:p>
            </c:txPr>
            <c:dLblPos val="t"/>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Sheet1!$B$6:$E$6</c:f>
              <c:numCache>
                <c:ptCount val="4"/>
                <c:pt idx="0">
                  <c:v>5.000000</c:v>
                </c:pt>
                <c:pt idx="1">
                  <c:v>20.000000</c:v>
                </c:pt>
                <c:pt idx="2">
                  <c:v>26.000000</c:v>
                </c:pt>
                <c:pt idx="3">
                  <c:v>40.000000</c:v>
                </c:pt>
              </c:numCache>
            </c:numRef>
          </c:val>
          <c:smooth val="0"/>
        </c:ser>
        <c:ser>
          <c:idx val="5"/>
          <c:order val="5"/>
          <c:tx>
            <c:strRef>
              <c:f>Sheet1!$A$7</c:f>
              <c:strCache>
                <c:ptCount val="1"/>
                <c:pt idx="0">
                  <c:v>Untitled 6</c:v>
                </c:pt>
              </c:strCache>
            </c:strRef>
          </c:tx>
          <c:spPr>
            <a:solidFill>
              <a:srgbClr val="FAA757"/>
            </a:solidFill>
            <a:ln w="152400" cap="flat">
              <a:solidFill>
                <a:srgbClr val="FFB0C3"/>
              </a:solidFill>
              <a:prstDash val="solid"/>
              <a:round/>
            </a:ln>
            <a:effectLst/>
          </c:spPr>
          <c:marker>
            <c:symbol val="none"/>
            <c:size val="6"/>
            <c:spPr>
              <a:solidFill>
                <a:srgbClr val="FAA757"/>
              </a:solidFill>
              <a:ln w="9525" cap="flat">
                <a:solidFill>
                  <a:srgbClr val="F9A451"/>
                </a:solidFill>
                <a:prstDash val="solid"/>
                <a:round/>
              </a:ln>
              <a:effectLst/>
            </c:spPr>
          </c:marker>
          <c:dLbls>
            <c:numFmt formatCode="0" sourceLinked="0"/>
            <c:txPr>
              <a:bodyPr/>
              <a:lstStyle/>
              <a:p>
                <a:pPr>
                  <a:defRPr b="0" i="0" strike="noStrike" sz="1200" u="none">
                    <a:solidFill>
                      <a:srgbClr val="000000"/>
                    </a:solidFill>
                    <a:effectLst>
                      <a:outerShdw sx="100000" sy="100000" kx="0" ky="0" algn="tl" rotWithShape="1" blurRad="190500" dist="25400" dir="5400000">
                        <a:srgbClr val="000000">
                          <a:alpha val="50000"/>
                        </a:srgbClr>
                      </a:outerShdw>
                    </a:effectLst>
                    <a:latin typeface="Helvetica"/>
                  </a:defRPr>
                </a:pPr>
              </a:p>
            </c:txPr>
            <c:dLblPos val="t"/>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Sheet1!$B$7:$E$7</c:f>
              <c:numCache>
                <c:ptCount val="4"/>
                <c:pt idx="0">
                  <c:v>30.000000</c:v>
                </c:pt>
                <c:pt idx="1">
                  <c:v>11.000000</c:v>
                </c:pt>
                <c:pt idx="2">
                  <c:v>60.000000</c:v>
                </c:pt>
                <c:pt idx="3">
                  <c:v>80.000000</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6350" cap="flat">
            <a:solidFill>
              <a:srgbClr val="000000"/>
            </a:solidFill>
            <a:prstDash val="solid"/>
            <a:round/>
          </a:ln>
        </c:spPr>
        <c:txPr>
          <a:bodyPr rot="0"/>
          <a:lstStyle/>
          <a:p>
            <a:pPr>
              <a:defRPr b="1" i="0" strike="noStrike" sz="14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6350" cap="flat">
              <a:solidFill>
                <a:srgbClr val="000000"/>
              </a:solidFill>
              <a:custDash>
                <a:ds d="100000" sp="200000"/>
              </a:custDash>
              <a:round/>
            </a:ln>
          </c:spPr>
        </c:majorGridlines>
        <c:numFmt formatCode="0" sourceLinked="0"/>
        <c:majorTickMark val="out"/>
        <c:minorTickMark val="none"/>
        <c:tickLblPos val="nextTo"/>
        <c:spPr>
          <a:ln w="6350" cap="flat">
            <a:solidFill>
              <a:srgbClr val="000000"/>
            </a:solidFill>
            <a:prstDash val="solid"/>
            <a:round/>
          </a:ln>
        </c:spPr>
        <c:txPr>
          <a:bodyPr rot="0"/>
          <a:lstStyle/>
          <a:p>
            <a:pPr>
              <a:defRPr b="0" i="0" strike="noStrike" sz="12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legend>
      <c:legendPos val="b"/>
      <c:layout>
        <c:manualLayout>
          <c:xMode val="edge"/>
          <c:yMode val="edge"/>
          <c:x val="0.243581"/>
          <c:y val="0.855635"/>
          <c:w val="0.629187"/>
          <c:h val="0.144365"/>
        </c:manualLayout>
      </c:layout>
      <c:overlay val="1"/>
      <c:spPr>
        <a:noFill/>
        <a:ln w="9525" cap="flat">
          <a:noFill/>
          <a:round/>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715058"/>
        </c:manualLayout>
      </c:layout>
      <c:pieChart>
        <c:varyColors val="0"/>
        <c:ser>
          <c:idx val="0"/>
          <c:order val="0"/>
          <c:tx>
            <c:strRef>
              <c:f>Sheet1!$A$2</c:f>
              <c:strCache>
                <c:ptCount val="1"/>
                <c:pt idx="0">
                  <c:v>Region 1</c:v>
                </c:pt>
              </c:strCache>
            </c:strRef>
          </c:tx>
          <c:spPr>
            <a:solidFill>
              <a:srgbClr val="7A1744"/>
            </a:solidFill>
            <a:ln w="9525" cap="flat">
              <a:noFill/>
              <a:round/>
            </a:ln>
            <a:effectLst/>
          </c:spPr>
          <c:explosion val="0"/>
          <c:dPt>
            <c:idx val="0"/>
            <c:explosion val="0"/>
            <c:spPr>
              <a:solidFill>
                <a:srgbClr val="7A1744"/>
              </a:solidFill>
              <a:ln w="9525" cap="flat">
                <a:noFill/>
                <a:round/>
              </a:ln>
              <a:effectLst/>
            </c:spPr>
          </c:dPt>
          <c:dPt>
            <c:idx val="1"/>
            <c:explosion val="0"/>
            <c:spPr>
              <a:solidFill>
                <a:srgbClr val="F33A4B"/>
              </a:solidFill>
              <a:ln w="9525" cap="flat">
                <a:noFill/>
                <a:round/>
              </a:ln>
              <a:effectLst/>
            </c:spPr>
          </c:dPt>
          <c:dPt>
            <c:idx val="2"/>
            <c:explosion val="0"/>
            <c:spPr>
              <a:solidFill>
                <a:srgbClr val="FFB0C3"/>
              </a:solidFill>
              <a:ln w="9525" cap="flat">
                <a:noFill/>
                <a:round/>
              </a:ln>
              <a:effectLst/>
            </c:spPr>
          </c:dPt>
          <c:dPt>
            <c:idx val="3"/>
            <c:explosion val="0"/>
            <c:spPr>
              <a:solidFill>
                <a:srgbClr val="FFDC00"/>
              </a:solidFill>
              <a:ln w="9525" cap="flat">
                <a:noFill/>
                <a:round/>
              </a:ln>
              <a:effectLst/>
            </c:spPr>
          </c:dPt>
          <c:dPt>
            <c:idx val="4"/>
            <c:explosion val="0"/>
            <c:spPr>
              <a:solidFill>
                <a:srgbClr val="87E9DB"/>
              </a:solidFill>
              <a:ln w="9525" cap="flat">
                <a:noFill/>
                <a:round/>
              </a:ln>
              <a:effectLst/>
            </c:spPr>
          </c:dPt>
          <c:dPt>
            <c:idx val="5"/>
            <c:explosion val="0"/>
            <c:spPr>
              <a:solidFill>
                <a:srgbClr val="1ECBC8"/>
              </a:solidFill>
              <a:ln w="9525" cap="flat">
                <a:noFill/>
                <a:round/>
              </a:ln>
              <a:effectLst/>
            </c:spPr>
          </c:dPt>
          <c:dLbls>
            <c:dLbl>
              <c:idx val="0"/>
              <c:numFmt formatCode="0%" sourceLinked="0"/>
              <c:txPr>
                <a:bodyPr/>
                <a:lstStyle/>
                <a:p>
                  <a:pPr>
                    <a:defRPr b="1" i="0" strike="noStrike" sz="1400" u="none">
                      <a:solidFill>
                        <a:srgbClr val="FFFFFF"/>
                      </a:solidFill>
                      <a:effectLst>
                        <a:outerShdw sx="100000" sy="100000" kx="0" ky="0" algn="tl" rotWithShape="1" blurRad="190500" dist="25400" dir="5400000">
                          <a:srgbClr val="000000">
                            <a:alpha val="50000"/>
                          </a:srgbClr>
                        </a:outerShdw>
                      </a:effectLst>
                      <a:latin typeface="Helvetica"/>
                    </a:defRPr>
                  </a:pPr>
                </a:p>
              </c:txPr>
              <c:dLblPos val="ctr"/>
              <c:showLegendKey val="0"/>
              <c:showVal val="0"/>
              <c:showCatName val="0"/>
              <c:showSerName val="0"/>
              <c:showPercent val="1"/>
              <c:showBubbleSize val="0"/>
            </c:dLbl>
            <c:dLbl>
              <c:idx val="1"/>
              <c:numFmt formatCode="0%" sourceLinked="0"/>
              <c:txPr>
                <a:bodyPr/>
                <a:lstStyle/>
                <a:p>
                  <a:pPr>
                    <a:defRPr b="1" i="0" strike="noStrike" sz="1400" u="none">
                      <a:solidFill>
                        <a:srgbClr val="FFFFFF"/>
                      </a:solidFill>
                      <a:latin typeface="Helvetica"/>
                    </a:defRPr>
                  </a:pPr>
                </a:p>
              </c:txPr>
              <c:dLblPos val="ctr"/>
              <c:showLegendKey val="0"/>
              <c:showVal val="0"/>
              <c:showCatName val="0"/>
              <c:showSerName val="0"/>
              <c:showPercent val="1"/>
              <c:showBubbleSize val="0"/>
            </c:dLbl>
            <c:dLbl>
              <c:idx val="2"/>
              <c:numFmt formatCode="0%" sourceLinked="0"/>
              <c:txPr>
                <a:bodyPr/>
                <a:lstStyle/>
                <a:p>
                  <a:pPr>
                    <a:defRPr b="1" i="0" strike="noStrike" sz="1400" u="none">
                      <a:solidFill>
                        <a:srgbClr val="FFFFFF"/>
                      </a:solidFill>
                      <a:latin typeface="Helvetica"/>
                    </a:defRPr>
                  </a:pPr>
                </a:p>
              </c:txPr>
              <c:dLblPos val="ctr"/>
              <c:showLegendKey val="0"/>
              <c:showVal val="0"/>
              <c:showCatName val="0"/>
              <c:showSerName val="0"/>
              <c:showPercent val="1"/>
              <c:showBubbleSize val="0"/>
            </c:dLbl>
            <c:dLbl>
              <c:idx val="3"/>
              <c:numFmt formatCode="0%" sourceLinked="0"/>
              <c:txPr>
                <a:bodyPr/>
                <a:lstStyle/>
                <a:p>
                  <a:pPr>
                    <a:defRPr b="1" i="0" strike="noStrike" sz="1400" u="none">
                      <a:solidFill>
                        <a:srgbClr val="FFFFFF"/>
                      </a:solidFill>
                      <a:latin typeface="Helvetica"/>
                    </a:defRPr>
                  </a:pPr>
                </a:p>
              </c:txPr>
              <c:dLblPos val="ctr"/>
              <c:showLegendKey val="0"/>
              <c:showVal val="0"/>
              <c:showCatName val="0"/>
              <c:showSerName val="0"/>
              <c:showPercent val="1"/>
              <c:showBubbleSize val="0"/>
            </c:dLbl>
            <c:dLbl>
              <c:idx val="4"/>
              <c:numFmt formatCode="0%" sourceLinked="0"/>
              <c:txPr>
                <a:bodyPr/>
                <a:lstStyle/>
                <a:p>
                  <a:pPr>
                    <a:defRPr b="1" i="0" strike="noStrike" sz="1400" u="none">
                      <a:solidFill>
                        <a:srgbClr val="FFFFFF"/>
                      </a:solidFill>
                      <a:latin typeface="Helvetica"/>
                    </a:defRPr>
                  </a:pPr>
                </a:p>
              </c:txPr>
              <c:dLblPos val="ctr"/>
              <c:showLegendKey val="0"/>
              <c:showVal val="0"/>
              <c:showCatName val="0"/>
              <c:showSerName val="0"/>
              <c:showPercent val="1"/>
              <c:showBubbleSize val="0"/>
            </c:dLbl>
            <c:dLbl>
              <c:idx val="5"/>
              <c:numFmt formatCode="0%" sourceLinked="0"/>
              <c:txPr>
                <a:bodyPr/>
                <a:lstStyle/>
                <a:p>
                  <a:pPr>
                    <a:defRPr b="1" i="0" strike="noStrike" sz="1400" u="none">
                      <a:solidFill>
                        <a:srgbClr val="FFFFFF"/>
                      </a:solidFill>
                      <a:latin typeface="Helvetica"/>
                    </a:defRPr>
                  </a:pPr>
                </a:p>
              </c:txPr>
              <c:dLblPos val="ctr"/>
              <c:showLegendKey val="0"/>
              <c:showVal val="0"/>
              <c:showCatName val="0"/>
              <c:showSerName val="0"/>
              <c:showPercent val="1"/>
              <c:showBubbleSize val="0"/>
            </c:dLbl>
            <c:numFmt formatCode="0%" sourceLinked="0"/>
            <c:txPr>
              <a:bodyPr/>
              <a:lstStyle/>
              <a:p>
                <a:pPr>
                  <a:defRPr b="1" i="0" strike="noStrike" sz="1400" u="none">
                    <a:solidFill>
                      <a:srgbClr val="FFFFFF"/>
                    </a:solidFill>
                    <a:effectLst>
                      <a:outerShdw sx="100000" sy="100000" kx="0" ky="0" algn="tl" rotWithShape="1" blurRad="190500" dist="25400" dir="5400000">
                        <a:srgbClr val="000000">
                          <a:alpha val="50000"/>
                        </a:srgbClr>
                      </a:outerShdw>
                    </a:effectLst>
                    <a:latin typeface="Helvetica"/>
                  </a:defRPr>
                </a:pPr>
              </a:p>
            </c:txPr>
            <c:dLblPos val="ctr"/>
            <c:showLegendKey val="0"/>
            <c:showVal val="0"/>
            <c:showCatName val="0"/>
            <c:showSerName val="0"/>
            <c:showPercent val="1"/>
            <c:showBubbleSize val="0"/>
            <c:showLeaderLines val="0"/>
          </c:dLbls>
          <c:cat>
            <c:strRef>
              <c:f>Sheet1!$B$1:$G$1</c:f>
              <c:strCache>
                <c:ptCount val="6"/>
                <c:pt idx="0">
                  <c:v>Untitled 1</c:v>
                </c:pt>
                <c:pt idx="1">
                  <c:v>Untitled 2</c:v>
                </c:pt>
                <c:pt idx="2">
                  <c:v>Untitled 3</c:v>
                </c:pt>
                <c:pt idx="3">
                  <c:v>Untitled 4</c:v>
                </c:pt>
                <c:pt idx="4">
                  <c:v>Untitled 5</c:v>
                </c:pt>
                <c:pt idx="5">
                  <c:v>Untitled 6</c:v>
                </c:pt>
              </c:strCache>
            </c:strRef>
          </c:cat>
          <c:val>
            <c:numRef>
              <c:f>Sheet1!$B$2:$G$2</c:f>
              <c:numCache>
                <c:ptCount val="6"/>
                <c:pt idx="0">
                  <c:v>91.000000</c:v>
                </c:pt>
                <c:pt idx="1">
                  <c:v>76.000000</c:v>
                </c:pt>
                <c:pt idx="2">
                  <c:v>28.000000</c:v>
                </c:pt>
                <c:pt idx="3">
                  <c:v>26.000000</c:v>
                </c:pt>
                <c:pt idx="4">
                  <c:v>21.000000</c:v>
                </c:pt>
                <c:pt idx="5">
                  <c:v>18.000000</c:v>
                </c:pt>
              </c:numCache>
            </c:numRef>
          </c:val>
        </c:ser>
        <c:firstSliceAng val="0"/>
      </c:pieChart>
      <c:spPr>
        <a:solidFill>
          <a:srgbClr val="FFFFFF"/>
        </a:solidFill>
        <a:ln w="12700" cap="flat">
          <a:noFill/>
          <a:miter lim="400000"/>
        </a:ln>
        <a:effectLst/>
      </c:spPr>
    </c:plotArea>
    <c:legend>
      <c:legendPos val="b"/>
      <c:layout>
        <c:manualLayout>
          <c:xMode val="edge"/>
          <c:yMode val="edge"/>
          <c:x val="0.0282455"/>
          <c:y val="0.855217"/>
          <c:w val="0.955993"/>
          <c:h val="0.144783"/>
        </c:manualLayout>
      </c:layout>
      <c:overlay val="1"/>
      <c:spPr>
        <a:noFill/>
        <a:ln w="9525" cap="flat">
          <a:noFill/>
          <a:round/>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87545"/>
          <c:y val="0.0667822"/>
          <c:w val="0.906245"/>
          <c:h val="0.647465"/>
        </c:manualLayout>
      </c:layout>
      <c:barChart>
        <c:barDir val="col"/>
        <c:grouping val="stacked"/>
        <c:varyColors val="0"/>
        <c:ser>
          <c:idx val="0"/>
          <c:order val="0"/>
          <c:tx>
            <c:strRef>
              <c:f>Sheet1!$A$2</c:f>
              <c:strCache>
                <c:ptCount val="1"/>
                <c:pt idx="0">
                  <c:v>Untitled 1</c:v>
                </c:pt>
              </c:strCache>
            </c:strRef>
          </c:tx>
          <c:spPr>
            <a:solidFill>
              <a:srgbClr val="7A1744"/>
            </a:solidFill>
            <a:ln w="9525" cap="flat">
              <a:noFill/>
              <a:round/>
            </a:ln>
            <a:effectLst/>
          </c:spPr>
          <c:invertIfNegative val="0"/>
          <c:dLbls>
            <c:numFmt formatCode="0" sourceLinked="0"/>
            <c:txPr>
              <a:bodyPr/>
              <a:lstStyle/>
              <a:p>
                <a:pPr>
                  <a:defRPr b="0" i="0" strike="noStrike" sz="1200" u="none">
                    <a:solidFill>
                      <a:srgbClr val="000000"/>
                    </a:solidFill>
                    <a:latin typeface="Helvetica"/>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Sheet1!$B$2:$E$2</c:f>
              <c:numCache>
                <c:ptCount val="4"/>
                <c:pt idx="0">
                  <c:v>17.000000</c:v>
                </c:pt>
                <c:pt idx="1">
                  <c:v>26.000000</c:v>
                </c:pt>
                <c:pt idx="2">
                  <c:v>53.000000</c:v>
                </c:pt>
                <c:pt idx="3">
                  <c:v>96.000000</c:v>
                </c:pt>
              </c:numCache>
            </c:numRef>
          </c:val>
        </c:ser>
        <c:ser>
          <c:idx val="1"/>
          <c:order val="1"/>
          <c:tx>
            <c:strRef>
              <c:f>Sheet1!$A$3</c:f>
              <c:strCache>
                <c:ptCount val="1"/>
                <c:pt idx="0">
                  <c:v>Untitled 2</c:v>
                </c:pt>
              </c:strCache>
            </c:strRef>
          </c:tx>
          <c:spPr>
            <a:solidFill>
              <a:srgbClr val="F33A4B"/>
            </a:solidFill>
            <a:ln w="9525" cap="flat">
              <a:noFill/>
              <a:round/>
            </a:ln>
            <a:effectLst/>
          </c:spPr>
          <c:invertIfNegative val="0"/>
          <c:dLbls>
            <c:numFmt formatCode="0" sourceLinked="0"/>
            <c:txPr>
              <a:bodyPr/>
              <a:lstStyle/>
              <a:p>
                <a:pPr>
                  <a:defRPr b="0" i="0" strike="noStrike" sz="1200" u="none">
                    <a:solidFill>
                      <a:srgbClr val="000000"/>
                    </a:solidFill>
                    <a:latin typeface="Helvetica"/>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Sheet1!$B$3:$E$3</c:f>
              <c:numCache>
                <c:ptCount val="4"/>
                <c:pt idx="0">
                  <c:v>55.000000</c:v>
                </c:pt>
                <c:pt idx="1">
                  <c:v>43.000000</c:v>
                </c:pt>
                <c:pt idx="2">
                  <c:v>70.000000</c:v>
                </c:pt>
                <c:pt idx="3">
                  <c:v>58.000000</c:v>
                </c:pt>
              </c:numCache>
            </c:numRef>
          </c:val>
        </c:ser>
        <c:ser>
          <c:idx val="2"/>
          <c:order val="2"/>
          <c:tx>
            <c:strRef>
              <c:f>Sheet1!$A$4</c:f>
              <c:strCache>
                <c:ptCount val="1"/>
                <c:pt idx="0">
                  <c:v>Untitled 3</c:v>
                </c:pt>
              </c:strCache>
            </c:strRef>
          </c:tx>
          <c:spPr>
            <a:solidFill>
              <a:srgbClr val="FFB0C3"/>
            </a:solidFill>
            <a:ln w="9525" cap="flat">
              <a:noFill/>
              <a:round/>
            </a:ln>
            <a:effectLst/>
          </c:spPr>
          <c:invertIfNegative val="0"/>
          <c:dLbls>
            <c:numFmt formatCode="0" sourceLinked="0"/>
            <c:txPr>
              <a:bodyPr/>
              <a:lstStyle/>
              <a:p>
                <a:pPr>
                  <a:defRPr b="0" i="0" strike="noStrike" sz="1200" u="none">
                    <a:solidFill>
                      <a:srgbClr val="000000"/>
                    </a:solidFill>
                    <a:latin typeface="Helvetica"/>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Sheet1!$B$4:$E$4</c:f>
              <c:numCache>
                <c:ptCount val="4"/>
                <c:pt idx="0">
                  <c:v>20.000000</c:v>
                </c:pt>
                <c:pt idx="1">
                  <c:v>16.000000</c:v>
                </c:pt>
                <c:pt idx="2">
                  <c:v>40.000000</c:v>
                </c:pt>
                <c:pt idx="3">
                  <c:v>57.000000</c:v>
                </c:pt>
              </c:numCache>
            </c:numRef>
          </c:val>
        </c:ser>
        <c:ser>
          <c:idx val="3"/>
          <c:order val="3"/>
          <c:tx>
            <c:strRef>
              <c:f>Sheet1!$A$5</c:f>
              <c:strCache>
                <c:ptCount val="1"/>
                <c:pt idx="0">
                  <c:v>Untitled 4</c:v>
                </c:pt>
              </c:strCache>
            </c:strRef>
          </c:tx>
          <c:spPr>
            <a:solidFill>
              <a:srgbClr val="FFDC00"/>
            </a:solidFill>
            <a:ln w="9525" cap="flat">
              <a:noFill/>
              <a:round/>
            </a:ln>
            <a:effectLst/>
          </c:spPr>
          <c:invertIfNegative val="0"/>
          <c:dLbls>
            <c:numFmt formatCode="0" sourceLinked="0"/>
            <c:txPr>
              <a:bodyPr/>
              <a:lstStyle/>
              <a:p>
                <a:pPr>
                  <a:defRPr b="0" i="0" strike="noStrike" sz="1200" u="none">
                    <a:solidFill>
                      <a:srgbClr val="000000"/>
                    </a:solidFill>
                    <a:latin typeface="Helvetica"/>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Sheet1!$B$5:$E$5</c:f>
              <c:numCache>
                <c:ptCount val="4"/>
                <c:pt idx="0">
                  <c:v>24.000000</c:v>
                </c:pt>
                <c:pt idx="1">
                  <c:v>12.000000</c:v>
                </c:pt>
                <c:pt idx="2">
                  <c:v>16.000000</c:v>
                </c:pt>
                <c:pt idx="3">
                  <c:v>3.000000</c:v>
                </c:pt>
              </c:numCache>
            </c:numRef>
          </c:val>
        </c:ser>
        <c:ser>
          <c:idx val="4"/>
          <c:order val="4"/>
          <c:tx>
            <c:strRef>
              <c:f>Sheet1!$A$6</c:f>
              <c:strCache>
                <c:ptCount val="1"/>
                <c:pt idx="0">
                  <c:v>Untitled 5</c:v>
                </c:pt>
              </c:strCache>
            </c:strRef>
          </c:tx>
          <c:spPr>
            <a:solidFill>
              <a:srgbClr val="87E9DB"/>
            </a:solidFill>
            <a:ln w="9525" cap="flat">
              <a:noFill/>
              <a:round/>
            </a:ln>
            <a:effectLst/>
          </c:spPr>
          <c:invertIfNegative val="0"/>
          <c:dLbls>
            <c:numFmt formatCode="0" sourceLinked="0"/>
            <c:txPr>
              <a:bodyPr/>
              <a:lstStyle/>
              <a:p>
                <a:pPr>
                  <a:defRPr b="0" i="0" strike="noStrike" sz="1200" u="none">
                    <a:solidFill>
                      <a:srgbClr val="000000"/>
                    </a:solidFill>
                    <a:latin typeface="Helvetica"/>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Sheet1!$B$6:$E$6</c:f>
              <c:numCache>
                <c:ptCount val="4"/>
                <c:pt idx="0">
                  <c:v>5.000000</c:v>
                </c:pt>
                <c:pt idx="1">
                  <c:v>20.000000</c:v>
                </c:pt>
                <c:pt idx="2">
                  <c:v>26.000000</c:v>
                </c:pt>
                <c:pt idx="3">
                  <c:v>40.000000</c:v>
                </c:pt>
              </c:numCache>
            </c:numRef>
          </c:val>
        </c:ser>
        <c:ser>
          <c:idx val="5"/>
          <c:order val="5"/>
          <c:tx>
            <c:strRef>
              <c:f>Sheet1!$A$7</c:f>
              <c:strCache>
                <c:ptCount val="1"/>
                <c:pt idx="0">
                  <c:v>Untitled 6</c:v>
                </c:pt>
              </c:strCache>
            </c:strRef>
          </c:tx>
          <c:spPr>
            <a:solidFill>
              <a:srgbClr val="1ECBC8"/>
            </a:solidFill>
            <a:ln w="9525" cap="flat">
              <a:noFill/>
              <a:round/>
            </a:ln>
            <a:effectLst/>
          </c:spPr>
          <c:invertIfNegative val="0"/>
          <c:dLbls>
            <c:numFmt formatCode="0" sourceLinked="0"/>
            <c:txPr>
              <a:bodyPr/>
              <a:lstStyle/>
              <a:p>
                <a:pPr>
                  <a:defRPr b="0" i="0" strike="noStrike" sz="1200" u="none">
                    <a:solidFill>
                      <a:srgbClr val="000000"/>
                    </a:solidFill>
                    <a:latin typeface="Helvetica"/>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Sheet1!$B$7:$E$7</c:f>
              <c:numCache>
                <c:ptCount val="4"/>
                <c:pt idx="0">
                  <c:v>30.000000</c:v>
                </c:pt>
                <c:pt idx="1">
                  <c:v>11.000000</c:v>
                </c:pt>
                <c:pt idx="2">
                  <c:v>60.000000</c:v>
                </c:pt>
                <c:pt idx="3">
                  <c:v>80.000000</c:v>
                </c:pt>
              </c:numCache>
            </c:numRef>
          </c:val>
        </c:ser>
        <c:gapWidth val="150"/>
        <c:overlap val="100"/>
        <c:axId val="2094734552"/>
        <c:axId val="2094734553"/>
      </c:barChart>
      <c:catAx>
        <c:axId val="2094734552"/>
        <c:scaling>
          <c:orientation val="minMax"/>
        </c:scaling>
        <c:delete val="0"/>
        <c:axPos val="b"/>
        <c:numFmt formatCode="General" sourceLinked="0"/>
        <c:majorTickMark val="out"/>
        <c:minorTickMark val="none"/>
        <c:tickLblPos val="low"/>
        <c:spPr>
          <a:ln w="6350" cap="flat">
            <a:solidFill>
              <a:srgbClr val="000000"/>
            </a:solidFill>
            <a:prstDash val="solid"/>
            <a:round/>
          </a:ln>
        </c:spPr>
        <c:txPr>
          <a:bodyPr rot="0"/>
          <a:lstStyle/>
          <a:p>
            <a:pPr>
              <a:defRPr b="1" i="0" strike="noStrike" sz="14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6350" cap="flat">
              <a:solidFill>
                <a:srgbClr val="000000"/>
              </a:solidFill>
              <a:custDash>
                <a:ds d="100000" sp="200000"/>
              </a:custDash>
              <a:round/>
            </a:ln>
          </c:spPr>
        </c:majorGridlines>
        <c:numFmt formatCode="0" sourceLinked="0"/>
        <c:majorTickMark val="out"/>
        <c:minorTickMark val="none"/>
        <c:tickLblPos val="nextTo"/>
        <c:spPr>
          <a:ln w="6350" cap="flat">
            <a:solidFill>
              <a:srgbClr val="000000"/>
            </a:solidFill>
            <a:prstDash val="solid"/>
            <a:round/>
          </a:ln>
        </c:spPr>
        <c:txPr>
          <a:bodyPr rot="0"/>
          <a:lstStyle/>
          <a:p>
            <a:pPr>
              <a:defRPr b="0" i="0" strike="noStrike" sz="1200" u="none">
                <a:solidFill>
                  <a:srgbClr val="000000"/>
                </a:solidFill>
                <a:latin typeface="Helvetica"/>
              </a:defRPr>
            </a:pPr>
          </a:p>
        </c:txPr>
        <c:crossAx val="2094734552"/>
        <c:crosses val="autoZero"/>
        <c:crossBetween val="between"/>
        <c:majorUnit val="100"/>
        <c:minorUnit val="50"/>
      </c:valAx>
      <c:spPr>
        <a:solidFill>
          <a:srgbClr val="FFFFFF"/>
        </a:solidFill>
        <a:ln w="12700" cap="flat">
          <a:noFill/>
          <a:miter lim="400000"/>
        </a:ln>
        <a:effectLst/>
      </c:spPr>
    </c:plotArea>
    <c:legend>
      <c:legendPos val="b"/>
      <c:layout>
        <c:manualLayout>
          <c:xMode val="edge"/>
          <c:yMode val="edge"/>
          <c:x val="0.335814"/>
          <c:y val="0.846079"/>
          <c:w val="0.385008"/>
          <c:h val="0.153921"/>
        </c:manualLayout>
      </c:layout>
      <c:overlay val="1"/>
      <c:spPr>
        <a:noFill/>
        <a:ln w="9525" cap="flat">
          <a:noFill/>
          <a:round/>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p:nvPr>
            <p:ph type="sldImg"/>
          </p:nvPr>
        </p:nvSpPr>
        <p:spPr>
          <a:xfrm>
            <a:off x="1143000" y="685800"/>
            <a:ext cx="4572000" cy="3429000"/>
          </a:xfrm>
          <a:prstGeom prst="rect">
            <a:avLst/>
          </a:prstGeom>
        </p:spPr>
        <p:txBody>
          <a:bodyPr/>
          <a:lstStyle/>
          <a:p>
            <a:pPr/>
          </a:p>
        </p:txBody>
      </p:sp>
      <p:sp>
        <p:nvSpPr>
          <p:cNvPr id="274" name="Shape 27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lvl1pPr>
              <a:defRPr>
                <a:latin typeface="+mn-lt"/>
                <a:ea typeface="+mn-ea"/>
                <a:cs typeface="+mn-cs"/>
                <a:sym typeface="Helvetica"/>
              </a:defRPr>
            </a:lvl1pPr>
          </a:lstStyle>
          <a:p>
            <a:pPr/>
            <a:r>
              <a:t>Learning objectives will frame the class and give students reference points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defRPr b="1">
                <a:latin typeface="+mn-lt"/>
                <a:ea typeface="+mn-ea"/>
                <a:cs typeface="+mn-cs"/>
                <a:sym typeface="Helvetica"/>
              </a:defRPr>
            </a:pPr>
            <a:r>
              <a:t>Instructor Note: KNOWLEDGE CHECK</a:t>
            </a:r>
          </a:p>
          <a:p>
            <a:pPr>
              <a:defRPr b="1">
                <a:latin typeface="+mn-lt"/>
                <a:ea typeface="+mn-ea"/>
                <a:cs typeface="+mn-cs"/>
                <a:sym typeface="Helvetica"/>
              </a:defRPr>
            </a:pPr>
          </a:p>
          <a:p>
            <a:pPr>
              <a:defRPr>
                <a:latin typeface="+mn-lt"/>
                <a:ea typeface="+mn-ea"/>
                <a:cs typeface="+mn-cs"/>
                <a:sym typeface="Helvetica"/>
              </a:defRPr>
            </a:pPr>
            <a:r>
              <a:t>Ask students what other languages have the students heard of? what are they familiar with, if any? Then ask how they think those might compare to Python.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defRPr>
                <a:latin typeface="+mn-lt"/>
                <a:ea typeface="+mn-ea"/>
                <a:cs typeface="+mn-cs"/>
                <a:sym typeface="Helvetica"/>
              </a:defRPr>
            </a:pPr>
            <a:r>
              <a:t>Instructor Note:</a:t>
            </a:r>
          </a:p>
          <a:p>
            <a:pPr>
              <a:defRPr>
                <a:latin typeface="+mn-lt"/>
                <a:ea typeface="+mn-ea"/>
                <a:cs typeface="+mn-cs"/>
                <a:sym typeface="Helvetica"/>
              </a:defRPr>
            </a:pPr>
            <a:r>
              <a:t>Here we need to define a main function; however, we have to be careful with the use of punctuation (notice the semicolons at the end of some of the lines) and “cout” is not very understandable in lay terms.</a:t>
            </a:r>
          </a:p>
          <a:p>
            <a:pPr>
              <a:defRPr>
                <a:latin typeface="+mn-lt"/>
                <a:ea typeface="+mn-ea"/>
                <a:cs typeface="+mn-cs"/>
                <a:sym typeface="Helvetica"/>
              </a:defRPr>
            </a:pPr>
          </a:p>
          <a:p>
            <a:pPr>
              <a:defRPr>
                <a:latin typeface="+mn-lt"/>
                <a:ea typeface="+mn-ea"/>
                <a:cs typeface="+mn-cs"/>
                <a:sym typeface="Helvetica"/>
              </a:defRPr>
            </a:pPr>
            <a:r>
              <a:t>Note: You are encouraged to use other specific examples of an element python does particularly well, using a simple statement or function. This depends on your familiarity with other programming languages, as well with the abilities of the students in your class.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defRPr>
                <a:latin typeface="+mn-lt"/>
                <a:ea typeface="+mn-ea"/>
                <a:cs typeface="+mn-cs"/>
                <a:sym typeface="Helvetica"/>
              </a:defRPr>
            </a:pPr>
            <a:r>
              <a:t>Instructor Note:</a:t>
            </a:r>
          </a:p>
          <a:p>
            <a:pPr>
              <a:defRPr>
                <a:latin typeface="+mn-lt"/>
                <a:ea typeface="+mn-ea"/>
                <a:cs typeface="+mn-cs"/>
                <a:sym typeface="Helvetica"/>
              </a:defRPr>
            </a:pPr>
            <a:r>
              <a:t>Notice that in the Java version, we define the code inside the context of a “class”.</a:t>
            </a:r>
          </a:p>
          <a:p>
            <a:pPr>
              <a:defRPr>
                <a:latin typeface="+mn-lt"/>
                <a:ea typeface="+mn-ea"/>
                <a:cs typeface="+mn-cs"/>
                <a:sym typeface="Helvetica"/>
              </a:defRPr>
            </a:pPr>
          </a:p>
          <a:p>
            <a:pPr>
              <a:defRPr>
                <a:latin typeface="+mn-lt"/>
                <a:ea typeface="+mn-ea"/>
                <a:cs typeface="+mn-cs"/>
                <a:sym typeface="Helvetica"/>
              </a:defRPr>
            </a:pPr>
            <a:r>
              <a:t>You are encouraged to use other specific examples of an element python does particularly well, using a simple statement or function. This depends on your familiarity with other programming languages, as well with the abilities of the students in your class.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defRPr>
                <a:latin typeface="+mn-lt"/>
                <a:ea typeface="+mn-ea"/>
                <a:cs typeface="+mn-cs"/>
                <a:sym typeface="Helvetica"/>
              </a:defRPr>
            </a:pPr>
            <a:r>
              <a:t>NOTE: This slide is for advanced programming audiences only.</a:t>
            </a:r>
          </a:p>
          <a:p>
            <a:pPr>
              <a:defRPr>
                <a:latin typeface="+mn-lt"/>
                <a:ea typeface="+mn-ea"/>
                <a:cs typeface="+mn-cs"/>
                <a:sym typeface="Helvetica"/>
              </a:defRPr>
            </a:pPr>
          </a:p>
          <a:p>
            <a:pPr>
              <a:defRPr>
                <a:latin typeface="+mn-lt"/>
                <a:ea typeface="+mn-ea"/>
                <a:cs typeface="+mn-cs"/>
                <a:sym typeface="Helvetica"/>
              </a:defRPr>
            </a:pPr>
          </a:p>
          <a:p>
            <a:pPr>
              <a:defRPr>
                <a:latin typeface="+mn-lt"/>
                <a:ea typeface="+mn-ea"/>
                <a:cs typeface="+mn-cs"/>
                <a:sym typeface="Helvetica"/>
              </a:defRPr>
            </a:pPr>
            <a:r>
              <a:t>In this case, the top-level code is an if block.  `__name__` is a built-in variable which evaluates to the name of the current module.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Shape 528"/>
          <p:cNvSpPr/>
          <p:nvPr>
            <p:ph type="sldImg"/>
          </p:nvPr>
        </p:nvSpPr>
        <p:spPr>
          <a:prstGeom prst="rect">
            <a:avLst/>
          </a:prstGeom>
        </p:spPr>
        <p:txBody>
          <a:bodyPr/>
          <a:lstStyle/>
          <a:p>
            <a:pPr/>
          </a:p>
        </p:txBody>
      </p:sp>
      <p:sp>
        <p:nvSpPr>
          <p:cNvPr id="529" name="Shape 529"/>
          <p:cNvSpPr/>
          <p:nvPr>
            <p:ph type="body" sz="quarter" idx="1"/>
          </p:nvPr>
        </p:nvSpPr>
        <p:spPr>
          <a:prstGeom prst="rect">
            <a:avLst/>
          </a:prstGeom>
        </p:spPr>
        <p:txBody>
          <a:bodyPr/>
          <a:lstStyle/>
          <a:p>
            <a:pPr/>
            <a:r>
              <a:t>20m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r>
              <a:t>20m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p>
            <a:pPr>
              <a:defRPr>
                <a:latin typeface="+mn-lt"/>
                <a:ea typeface="+mn-ea"/>
                <a:cs typeface="+mn-cs"/>
                <a:sym typeface="Helvetica"/>
              </a:defRPr>
            </a:pPr>
            <a:r>
              <a:t>Instructor Note: This demo is intended to show the students some of the visualization capabilities of Python. </a:t>
            </a:r>
            <a:br/>
          </a:p>
          <a:p>
            <a:pPr>
              <a:defRPr>
                <a:latin typeface="+mn-lt"/>
                <a:ea typeface="+mn-ea"/>
                <a:cs typeface="+mn-cs"/>
                <a:sym typeface="Helvetica"/>
              </a:defRPr>
            </a:pPr>
            <a:r>
              <a:t>The code in the file </a:t>
            </a:r>
            <a:r>
              <a:rPr b="1"/>
              <a:t>Python101Demo_Plotly.ipynb</a:t>
            </a:r>
            <a:r>
              <a:t> may be more intricate than you may want the students to grasp on their own. We suggest giving the students a copy of the complete notebook above and run through the code with them in class.</a:t>
            </a:r>
            <a:br/>
          </a:p>
          <a:p>
            <a:pPr>
              <a:defRPr>
                <a:latin typeface="+mn-lt"/>
                <a:ea typeface="+mn-ea"/>
                <a:cs typeface="+mn-cs"/>
                <a:sym typeface="Helvetica"/>
              </a:defRPr>
            </a:pPr>
            <a:r>
              <a:t>Make sure the students understand that this is a demo and that some of the instructions in the demo will become clearer as the lesson progresses. It will also give them an opportunity to continue their learning process.</a:t>
            </a:r>
          </a:p>
          <a:p>
            <a:pPr>
              <a:defRPr>
                <a:latin typeface="+mn-lt"/>
                <a:ea typeface="+mn-ea"/>
                <a:cs typeface="+mn-cs"/>
                <a:sym typeface="Helvetica"/>
              </a:defRPr>
            </a:pPr>
          </a:p>
          <a:p>
            <a:pPr>
              <a:defRPr>
                <a:latin typeface="+mn-lt"/>
                <a:ea typeface="+mn-ea"/>
                <a:cs typeface="+mn-cs"/>
                <a:sym typeface="Helvetica"/>
              </a:defRPr>
            </a:pPr>
            <a:r>
              <a:t>DISCUSSION</a:t>
            </a:r>
          </a:p>
          <a:p>
            <a:pPr>
              <a:defRPr>
                <a:latin typeface="+mn-lt"/>
                <a:ea typeface="+mn-ea"/>
                <a:cs typeface="+mn-cs"/>
                <a:sym typeface="Helvetica"/>
              </a:defRPr>
            </a:pPr>
          </a:p>
          <a:p>
            <a:pPr>
              <a:defRPr>
                <a:latin typeface="+mn-lt"/>
                <a:ea typeface="+mn-ea"/>
                <a:cs typeface="+mn-cs"/>
                <a:sym typeface="Helvetica"/>
              </a:defRPr>
            </a:pPr>
            <a:r>
              <a:t>Start by asking the students about the importance of visualizing data: when is it needed? what does it add? what tools do they tend to use in their daily work (if any)?</a:t>
            </a:r>
            <a:b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defRPr>
                <a:latin typeface="+mn-lt"/>
                <a:ea typeface="+mn-ea"/>
                <a:cs typeface="+mn-cs"/>
                <a:sym typeface="Helvetica"/>
              </a:defRPr>
            </a:pPr>
            <a:r>
              <a:t>Instructor Note: This demo is intended to show the students some of the visualization capabilities of Python. </a:t>
            </a:r>
            <a:br/>
          </a:p>
          <a:p>
            <a:pPr>
              <a:defRPr>
                <a:latin typeface="+mn-lt"/>
                <a:ea typeface="+mn-ea"/>
                <a:cs typeface="+mn-cs"/>
                <a:sym typeface="Helvetica"/>
              </a:defRPr>
            </a:pPr>
            <a:r>
              <a:t>The code in the file </a:t>
            </a:r>
            <a:r>
              <a:rPr b="1"/>
              <a:t>Python101Demo_Plotly.ipynb</a:t>
            </a:r>
            <a:r>
              <a:t> may be more intricate than you may want the students to grasp on their own. We suggest giving the students a copy of the complete notebook above and run through the code with them in class.</a:t>
            </a:r>
            <a:br/>
          </a:p>
          <a:p>
            <a:pPr>
              <a:defRPr>
                <a:latin typeface="+mn-lt"/>
                <a:ea typeface="+mn-ea"/>
                <a:cs typeface="+mn-cs"/>
                <a:sym typeface="Helvetica"/>
              </a:defRPr>
            </a:pPr>
            <a:r>
              <a:t>Make sure the students understand that this is a demo and that some of the instructions in the demo will become clearer as the lesson progresses. It will also give them an opportunity to continue their learning process.</a:t>
            </a:r>
          </a:p>
          <a:p>
            <a:pPr>
              <a:defRPr>
                <a:latin typeface="+mn-lt"/>
                <a:ea typeface="+mn-ea"/>
                <a:cs typeface="+mn-cs"/>
                <a:sym typeface="Helvetica"/>
              </a:defRPr>
            </a:pPr>
          </a:p>
          <a:p>
            <a:pPr>
              <a:defRPr>
                <a:latin typeface="+mn-lt"/>
                <a:ea typeface="+mn-ea"/>
                <a:cs typeface="+mn-cs"/>
                <a:sym typeface="Helvetica"/>
              </a:defRPr>
            </a:pPr>
            <a:r>
              <a:t>DISCUSSION</a:t>
            </a:r>
          </a:p>
          <a:p>
            <a:pPr>
              <a:defRPr>
                <a:latin typeface="+mn-lt"/>
                <a:ea typeface="+mn-ea"/>
                <a:cs typeface="+mn-cs"/>
                <a:sym typeface="Helvetica"/>
              </a:defRPr>
            </a:pPr>
          </a:p>
          <a:p>
            <a:pPr>
              <a:defRPr>
                <a:latin typeface="+mn-lt"/>
                <a:ea typeface="+mn-ea"/>
                <a:cs typeface="+mn-cs"/>
                <a:sym typeface="Helvetica"/>
              </a:defRPr>
            </a:pPr>
            <a:r>
              <a:t>Start by asking the students about the importance of visualizing data: when is it needed? what does it add? what tools do they tend to use in their daily work (if any)?</a:t>
            </a:r>
            <a:b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p>
            <a:pPr>
              <a:defRPr>
                <a:latin typeface="+mn-lt"/>
                <a:ea typeface="+mn-ea"/>
                <a:cs typeface="+mn-cs"/>
                <a:sym typeface="Helvetica"/>
              </a:defRPr>
            </a:pPr>
            <a:r>
              <a:t>Instructor Note: </a:t>
            </a:r>
          </a:p>
          <a:p>
            <a:pPr>
              <a:defRPr>
                <a:latin typeface="+mn-lt"/>
                <a:ea typeface="+mn-ea"/>
                <a:cs typeface="+mn-cs"/>
                <a:sym typeface="Helvetica"/>
              </a:defRPr>
            </a:pPr>
            <a:r>
              <a:t>Run through the following example with the students. Then ask them to tackle problems similar to the ones proposed below.</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 name="Shape 618"/>
          <p:cNvSpPr/>
          <p:nvPr>
            <p:ph type="sldImg"/>
          </p:nvPr>
        </p:nvSpPr>
        <p:spPr>
          <a:prstGeom prst="rect">
            <a:avLst/>
          </a:prstGeom>
        </p:spPr>
        <p:txBody>
          <a:bodyPr/>
          <a:lstStyle/>
          <a:p>
            <a:pPr/>
          </a:p>
        </p:txBody>
      </p:sp>
      <p:sp>
        <p:nvSpPr>
          <p:cNvPr id="619" name="Shape 619"/>
          <p:cNvSpPr/>
          <p:nvPr>
            <p:ph type="body" sz="quarter" idx="1"/>
          </p:nvPr>
        </p:nvSpPr>
        <p:spPr>
          <a:prstGeom prst="rect">
            <a:avLst/>
          </a:prstGeom>
        </p:spPr>
        <p:txBody>
          <a:bodyPr/>
          <a:lstStyle/>
          <a:p>
            <a:pPr>
              <a:defRPr>
                <a:solidFill>
                  <a:schemeClr val="accent5">
                    <a:hueOff val="-444211"/>
                    <a:satOff val="-14915"/>
                    <a:lumOff val="22857"/>
                  </a:schemeClr>
                </a:solidFill>
                <a:latin typeface="+mn-lt"/>
                <a:ea typeface="+mn-ea"/>
                <a:cs typeface="+mn-cs"/>
                <a:sym typeface="Helvetica"/>
              </a:defRPr>
            </a:pPr>
            <a:r>
              <a:t>Remember, they shouldn’t know what they’re going to design yet, since you can’t know what the solution is before you know the problem. </a:t>
            </a:r>
          </a:p>
          <a:p>
            <a:pPr>
              <a:defRPr>
                <a:latin typeface="+mn-lt"/>
                <a:ea typeface="+mn-ea"/>
                <a:cs typeface="+mn-cs"/>
                <a:sym typeface="Helvetica"/>
              </a:defRPr>
            </a:pPr>
          </a:p>
          <a:p>
            <a:pPr>
              <a:defRPr u="sng">
                <a:latin typeface="+mn-lt"/>
                <a:ea typeface="+mn-ea"/>
                <a:cs typeface="+mn-cs"/>
                <a:sym typeface="Helvetica"/>
              </a:defRPr>
            </a:pPr>
            <a:r>
              <a:t>Share out (15m)</a:t>
            </a:r>
          </a:p>
          <a:p>
            <a:pPr>
              <a:defRPr b="1">
                <a:latin typeface="+mn-lt"/>
                <a:ea typeface="+mn-ea"/>
                <a:cs typeface="+mn-cs"/>
                <a:sym typeface="Helvetica"/>
              </a:defRPr>
            </a:pPr>
            <a:r>
              <a:t>ASK: What are some topics people are interested in?</a:t>
            </a:r>
          </a:p>
          <a:p>
            <a:pPr>
              <a:defRPr b="1">
                <a:latin typeface="+mn-lt"/>
                <a:ea typeface="+mn-ea"/>
                <a:cs typeface="+mn-cs"/>
                <a:sym typeface="Helvetica"/>
              </a:defRPr>
            </a:pPr>
          </a:p>
          <a:p>
            <a:pPr>
              <a:defRPr>
                <a:latin typeface="+mn-lt"/>
                <a:ea typeface="+mn-ea"/>
                <a:cs typeface="+mn-cs"/>
                <a:sym typeface="Helvetica"/>
              </a:defRPr>
            </a:pPr>
            <a:r>
              <a:t>Instructor will facilitate a discussion around topics, may want to write them on the whiteboard. </a:t>
            </a:r>
          </a:p>
          <a:p>
            <a:pPr>
              <a:defRPr>
                <a:latin typeface="+mn-lt"/>
                <a:ea typeface="+mn-ea"/>
                <a:cs typeface="+mn-cs"/>
                <a:sym typeface="Helvetica"/>
              </a:defRPr>
            </a:pPr>
          </a:p>
          <a:p>
            <a:pPr>
              <a:defRPr>
                <a:solidFill>
                  <a:srgbClr val="A6AAA9"/>
                </a:solidFill>
                <a:latin typeface="+mn-lt"/>
                <a:ea typeface="+mn-ea"/>
                <a:cs typeface="+mn-cs"/>
                <a:sym typeface="Helvetica"/>
              </a:defRPr>
            </a:pPr>
            <a:r>
              <a:t>Note: This is a great opportunity to nudge students away from some topics that may be too broad in scope, or too unsubstantial a topic.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r>
              <a:t>15m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p>
            <a:pPr>
              <a:defRPr>
                <a:latin typeface="+mn-lt"/>
                <a:ea typeface="+mn-ea"/>
                <a:cs typeface="+mn-cs"/>
                <a:sym typeface="Helvetica"/>
              </a:defRPr>
            </a:pPr>
            <a:r>
              <a:t>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47"/>
          <p:cNvSpPr/>
          <p:nvPr>
            <p:ph type="sldImg"/>
          </p:nvPr>
        </p:nvSpPr>
        <p:spPr>
          <a:prstGeom prst="rect">
            <a:avLst/>
          </a:prstGeom>
        </p:spPr>
        <p:txBody>
          <a:bodyPr/>
          <a:lstStyle/>
          <a:p>
            <a:pPr/>
          </a:p>
        </p:txBody>
      </p:sp>
      <p:sp>
        <p:nvSpPr>
          <p:cNvPr id="648" name="Shape 648"/>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ph type="sldImg"/>
          </p:nvPr>
        </p:nvSpPr>
        <p:spPr>
          <a:prstGeom prst="rect">
            <a:avLst/>
          </a:prstGeom>
        </p:spPr>
        <p:txBody>
          <a:bodyPr/>
          <a:lstStyle/>
          <a:p>
            <a:pPr/>
          </a:p>
        </p:txBody>
      </p:sp>
      <p:sp>
        <p:nvSpPr>
          <p:cNvPr id="654" name="Shape 654"/>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sldImg"/>
          </p:nvPr>
        </p:nvSpPr>
        <p:spPr>
          <a:prstGeom prst="rect">
            <a:avLst/>
          </a:prstGeom>
        </p:spPr>
        <p:txBody>
          <a:bodyPr/>
          <a:lstStyle/>
          <a:p>
            <a:pPr/>
          </a:p>
        </p:txBody>
      </p:sp>
      <p:sp>
        <p:nvSpPr>
          <p:cNvPr id="661" name="Shape 661"/>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Shape 666"/>
          <p:cNvSpPr/>
          <p:nvPr>
            <p:ph type="sldImg"/>
          </p:nvPr>
        </p:nvSpPr>
        <p:spPr>
          <a:prstGeom prst="rect">
            <a:avLst/>
          </a:prstGeom>
        </p:spPr>
        <p:txBody>
          <a:bodyPr/>
          <a:lstStyle/>
          <a:p>
            <a:pPr/>
          </a:p>
        </p:txBody>
      </p:sp>
      <p:sp>
        <p:nvSpPr>
          <p:cNvPr id="667" name="Shape 667"/>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a:pPr/>
          </a:p>
        </p:txBody>
      </p:sp>
      <p:sp>
        <p:nvSpPr>
          <p:cNvPr id="676" name="Shape 676"/>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Shape 687"/>
          <p:cNvSpPr/>
          <p:nvPr>
            <p:ph type="sldImg"/>
          </p:nvPr>
        </p:nvSpPr>
        <p:spPr>
          <a:prstGeom prst="rect">
            <a:avLst/>
          </a:prstGeom>
        </p:spPr>
        <p:txBody>
          <a:bodyPr/>
          <a:lstStyle/>
          <a:p>
            <a:pPr/>
          </a:p>
        </p:txBody>
      </p:sp>
      <p:sp>
        <p:nvSpPr>
          <p:cNvPr id="688" name="Shape 688"/>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10m</a:t>
            </a:r>
          </a:p>
          <a:p>
            <a:pPr>
              <a:defRPr>
                <a:solidFill>
                  <a:schemeClr val="accent5">
                    <a:hueOff val="-444211"/>
                    <a:satOff val="-14915"/>
                    <a:lumOff val="22857"/>
                  </a:schemeClr>
                </a:solidFill>
              </a:defRPr>
            </a:pPr>
          </a:p>
          <a:p>
            <a:pPr>
              <a:defRPr>
                <a:solidFill>
                  <a:schemeClr val="accent5">
                    <a:hueOff val="-444211"/>
                    <a:satOff val="-14915"/>
                    <a:lumOff val="22857"/>
                  </a:schemeClr>
                </a:solidFill>
              </a:defRPr>
            </a:pPr>
            <a:r>
              <a:t>More time won’t make the ideas better, it will just give them more time to feel stressed—have them work quickly and focus in on the most important things.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3" name="Shape 693"/>
          <p:cNvSpPr/>
          <p:nvPr>
            <p:ph type="sldImg"/>
          </p:nvPr>
        </p:nvSpPr>
        <p:spPr>
          <a:prstGeom prst="rect">
            <a:avLst/>
          </a:prstGeom>
        </p:spPr>
        <p:txBody>
          <a:bodyPr/>
          <a:lstStyle/>
          <a:p>
            <a:pPr/>
          </a:p>
        </p:txBody>
      </p:sp>
      <p:sp>
        <p:nvSpPr>
          <p:cNvPr id="694" name="Shape 694"/>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5" name="Shape 715"/>
          <p:cNvSpPr/>
          <p:nvPr>
            <p:ph type="sldImg"/>
          </p:nvPr>
        </p:nvSpPr>
        <p:spPr>
          <a:prstGeom prst="rect">
            <a:avLst/>
          </a:prstGeom>
        </p:spPr>
        <p:txBody>
          <a:bodyPr/>
          <a:lstStyle/>
          <a:p>
            <a:pPr/>
          </a:p>
        </p:txBody>
      </p:sp>
      <p:sp>
        <p:nvSpPr>
          <p:cNvPr id="716" name="Shape 716"/>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2" name="Shape 722"/>
          <p:cNvSpPr/>
          <p:nvPr>
            <p:ph type="sldImg"/>
          </p:nvPr>
        </p:nvSpPr>
        <p:spPr>
          <a:prstGeom prst="rect">
            <a:avLst/>
          </a:prstGeom>
        </p:spPr>
        <p:txBody>
          <a:bodyPr/>
          <a:lstStyle/>
          <a:p>
            <a:pPr/>
          </a:p>
        </p:txBody>
      </p:sp>
      <p:sp>
        <p:nvSpPr>
          <p:cNvPr id="723" name="Shape 723"/>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Shape 729"/>
          <p:cNvSpPr/>
          <p:nvPr>
            <p:ph type="sldImg"/>
          </p:nvPr>
        </p:nvSpPr>
        <p:spPr>
          <a:prstGeom prst="rect">
            <a:avLst/>
          </a:prstGeom>
        </p:spPr>
        <p:txBody>
          <a:bodyPr/>
          <a:lstStyle/>
          <a:p>
            <a:pPr/>
          </a:p>
        </p:txBody>
      </p:sp>
      <p:sp>
        <p:nvSpPr>
          <p:cNvPr id="730" name="Shape 730"/>
          <p:cNvSpPr/>
          <p:nvPr>
            <p:ph type="body" sz="quarter" idx="1"/>
          </p:nvPr>
        </p:nvSpPr>
        <p:spPr>
          <a:prstGeom prst="rect">
            <a:avLst/>
          </a:prstGeom>
        </p:spPr>
        <p:txBody>
          <a:bodyPr/>
          <a:lstStyle/>
          <a:p>
            <a:pPr>
              <a:defRPr>
                <a:latin typeface="+mn-lt"/>
                <a:ea typeface="+mn-ea"/>
                <a:cs typeface="+mn-cs"/>
                <a:sym typeface="Helvetica"/>
              </a:defRPr>
            </a:pPr>
            <a:r>
              <a:t>&gt; Instructor Note: Remind the students about the concepts learnt in the first part of the workshop. Review the first Python code introduced and the types you have covered.</a:t>
            </a:r>
          </a:p>
          <a:p>
            <a:pPr>
              <a:defRPr>
                <a:latin typeface="+mn-lt"/>
                <a:ea typeface="+mn-ea"/>
                <a:cs typeface="+mn-cs"/>
                <a:sym typeface="Helvetica"/>
              </a:defRPr>
            </a:pPr>
            <a:r>
              <a:t> </a:t>
            </a:r>
          </a:p>
          <a:p>
            <a:pPr>
              <a:defRPr>
                <a:latin typeface="+mn-lt"/>
                <a:ea typeface="+mn-ea"/>
                <a:cs typeface="+mn-cs"/>
                <a:sym typeface="Helvetica"/>
              </a:defRPr>
            </a:pPr>
            <a:r>
              <a:t>DISCUSSION</a:t>
            </a:r>
          </a:p>
          <a:p>
            <a:pPr>
              <a:defRPr>
                <a:latin typeface="+mn-lt"/>
                <a:ea typeface="+mn-ea"/>
                <a:cs typeface="+mn-cs"/>
                <a:sym typeface="Helvetica"/>
              </a:defRPr>
            </a:pPr>
            <a:r>
              <a:t> </a:t>
            </a:r>
          </a:p>
          <a:p>
            <a:pPr>
              <a:defRPr>
                <a:latin typeface="+mn-lt"/>
                <a:ea typeface="+mn-ea"/>
                <a:cs typeface="+mn-cs"/>
                <a:sym typeface="Helvetica"/>
              </a:defRPr>
            </a:pPr>
            <a:r>
              <a:t>1. Start by surveying what students already know or don't know</a:t>
            </a:r>
          </a:p>
          <a:p>
            <a:pPr>
              <a:defRPr>
                <a:latin typeface="+mn-lt"/>
                <a:ea typeface="+mn-ea"/>
                <a:cs typeface="+mn-cs"/>
                <a:sym typeface="Helvetica"/>
              </a:defRPr>
            </a:pPr>
          </a:p>
          <a:p>
            <a:pPr>
              <a:defRPr>
                <a:latin typeface="+mn-lt"/>
                <a:ea typeface="+mn-ea"/>
                <a:cs typeface="+mn-cs"/>
                <a:sym typeface="Helvetica"/>
              </a:defRPr>
            </a:pPr>
            <a:r>
              <a:t>2. Then state which fundamentals you are going to cover</a:t>
            </a:r>
          </a:p>
          <a:p>
            <a:pPr>
              <a:defRPr>
                <a:latin typeface="+mn-lt"/>
                <a:ea typeface="+mn-ea"/>
                <a:cs typeface="+mn-cs"/>
                <a:sym typeface="Helvetica"/>
              </a:defRPr>
            </a:pPr>
          </a:p>
          <a:p>
            <a:pPr>
              <a:defRPr>
                <a:latin typeface="+mn-lt"/>
                <a:ea typeface="+mn-ea"/>
                <a:cs typeface="+mn-cs"/>
                <a:sym typeface="Helvetica"/>
              </a:defRPr>
            </a:pPr>
            <a:r>
              <a:t>3. Give a high level overview of what these fundamentals do (e.g. allow programs to store and remember information, etc)</a:t>
            </a:r>
          </a:p>
          <a:p>
            <a:pPr>
              <a:defRPr>
                <a:latin typeface="+mn-lt"/>
                <a:ea typeface="+mn-ea"/>
                <a:cs typeface="+mn-cs"/>
                <a:sym typeface="Helvetica"/>
              </a:defRPr>
            </a:pPr>
          </a:p>
          <a:p>
            <a:pPr>
              <a:defRPr>
                <a:latin typeface="+mn-lt"/>
                <a:ea typeface="+mn-ea"/>
                <a:cs typeface="+mn-cs"/>
                <a:sym typeface="Helvetica"/>
              </a:defRPr>
            </a:pPr>
            <a:r>
              <a:t>Instructor Note: Start a Jupyter notebook and remind the students how to use it.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15m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0" name="Shape 740"/>
          <p:cNvSpPr/>
          <p:nvPr>
            <p:ph type="sldImg"/>
          </p:nvPr>
        </p:nvSpPr>
        <p:spPr>
          <a:prstGeom prst="rect">
            <a:avLst/>
          </a:prstGeom>
        </p:spPr>
        <p:txBody>
          <a:bodyPr/>
          <a:lstStyle/>
          <a:p>
            <a:pPr/>
          </a:p>
        </p:txBody>
      </p:sp>
      <p:sp>
        <p:nvSpPr>
          <p:cNvPr id="741" name="Shape 741"/>
          <p:cNvSpPr/>
          <p:nvPr>
            <p:ph type="body" sz="quarter" idx="1"/>
          </p:nvPr>
        </p:nvSpPr>
        <p:spPr>
          <a:prstGeom prst="rect">
            <a:avLst/>
          </a:prstGeom>
        </p:spPr>
        <p:txBody>
          <a:bodyPr/>
          <a:lstStyle/>
          <a:p>
            <a:pPr>
              <a:defRPr>
                <a:latin typeface="+mn-lt"/>
                <a:ea typeface="+mn-ea"/>
                <a:cs typeface="+mn-cs"/>
                <a:sym typeface="Helvetica"/>
              </a:defRPr>
            </a:pPr>
            <a:r>
              <a:t>Instructor Note: Show the students how to put together a program in Python.</a:t>
            </a:r>
          </a:p>
          <a:p>
            <a:pPr>
              <a:defRPr>
                <a:latin typeface="+mn-lt"/>
                <a:ea typeface="+mn-ea"/>
                <a:cs typeface="+mn-cs"/>
                <a:sym typeface="Helvetica"/>
              </a:defRPr>
            </a:pPr>
          </a:p>
          <a:p>
            <a:pPr>
              <a:defRPr>
                <a:latin typeface="+mn-lt"/>
                <a:ea typeface="+mn-ea"/>
                <a:cs typeface="+mn-cs"/>
                <a:sym typeface="Helvetica"/>
              </a:defRPr>
            </a:pPr>
            <a:r>
              <a:t>Instructor Note: Walk the students through translating the first pseudocode problem from Part 1 - Independent Practice. Then encourage the students to write Python code for the other two exercises from Part 1 - Independent Practice.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Shape 750"/>
          <p:cNvSpPr/>
          <p:nvPr>
            <p:ph type="sldImg"/>
          </p:nvPr>
        </p:nvSpPr>
        <p:spPr>
          <a:prstGeom prst="rect">
            <a:avLst/>
          </a:prstGeom>
        </p:spPr>
        <p:txBody>
          <a:bodyPr/>
          <a:lstStyle/>
          <a:p>
            <a:pPr/>
          </a:p>
        </p:txBody>
      </p:sp>
      <p:sp>
        <p:nvSpPr>
          <p:cNvPr id="751" name="Shape 751"/>
          <p:cNvSpPr/>
          <p:nvPr>
            <p:ph type="body" sz="quarter" idx="1"/>
          </p:nvPr>
        </p:nvSpPr>
        <p:spPr>
          <a:prstGeom prst="rect">
            <a:avLst/>
          </a:prstGeom>
        </p:spPr>
        <p:txBody>
          <a:bodyPr/>
          <a:lstStyle/>
          <a:p>
            <a:pPr>
              <a:defRPr>
                <a:solidFill>
                  <a:schemeClr val="accent5">
                    <a:hueOff val="-444211"/>
                    <a:satOff val="-14915"/>
                    <a:lumOff val="22857"/>
                  </a:schemeClr>
                </a:solidFill>
                <a:latin typeface="+mn-lt"/>
                <a:ea typeface="+mn-ea"/>
                <a:cs typeface="+mn-cs"/>
                <a:sym typeface="Helvetica"/>
              </a:defRPr>
            </a:pPr>
            <a:r>
              <a:t>Ask them to write out pseudocode to attempt to answer these problems.</a:t>
            </a:r>
          </a:p>
          <a:p>
            <a:pPr>
              <a:defRPr>
                <a:latin typeface="+mn-lt"/>
                <a:ea typeface="+mn-ea"/>
                <a:cs typeface="+mn-cs"/>
                <a:sym typeface="Helvetica"/>
              </a:defRPr>
            </a:pPr>
          </a:p>
          <a:p>
            <a:pPr>
              <a:defRPr u="sng">
                <a:latin typeface="+mn-lt"/>
                <a:ea typeface="+mn-ea"/>
                <a:cs typeface="+mn-cs"/>
                <a:sym typeface="Helvetica"/>
              </a:defRPr>
            </a:pPr>
            <a:r>
              <a:t>Share out (15m)</a:t>
            </a:r>
          </a:p>
          <a:p>
            <a:pPr>
              <a:defRPr b="1">
                <a:latin typeface="+mn-lt"/>
                <a:ea typeface="+mn-ea"/>
                <a:cs typeface="+mn-cs"/>
                <a:sym typeface="Helvetica"/>
              </a:defRPr>
            </a:pPr>
            <a:r>
              <a:t>ASK: What are some topics people are interested in?</a:t>
            </a:r>
          </a:p>
          <a:p>
            <a:pPr>
              <a:defRPr>
                <a:latin typeface="+mn-lt"/>
                <a:ea typeface="+mn-ea"/>
                <a:cs typeface="+mn-cs"/>
                <a:sym typeface="Helvetica"/>
              </a:defRPr>
            </a:pPr>
            <a:r>
              <a:t>Instructor will facilitate a discussion around topics, may want to write them on the whiteboard. </a:t>
            </a:r>
          </a:p>
          <a:p>
            <a:pPr>
              <a:defRPr>
                <a:solidFill>
                  <a:srgbClr val="A6AAA9"/>
                </a:solidFill>
                <a:latin typeface="+mn-lt"/>
                <a:ea typeface="+mn-ea"/>
                <a:cs typeface="+mn-cs"/>
                <a:sym typeface="Helvetica"/>
              </a:defRPr>
            </a:pPr>
            <a:r>
              <a:t>Note: This is a great opportunity to nudge students away from some topics that may be too broad in scope, or too unsubstantial a topic.</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20m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 name="Shape 763"/>
          <p:cNvSpPr/>
          <p:nvPr>
            <p:ph type="sldImg"/>
          </p:nvPr>
        </p:nvSpPr>
        <p:spPr>
          <a:prstGeom prst="rect">
            <a:avLst/>
          </a:prstGeom>
        </p:spPr>
        <p:txBody>
          <a:bodyPr/>
          <a:lstStyle/>
          <a:p>
            <a:pPr/>
          </a:p>
        </p:txBody>
      </p:sp>
      <p:sp>
        <p:nvSpPr>
          <p:cNvPr id="764" name="Shape 764"/>
          <p:cNvSpPr/>
          <p:nvPr>
            <p:ph type="body" sz="quarter" idx="1"/>
          </p:nvPr>
        </p:nvSpPr>
        <p:spPr>
          <a:prstGeom prst="rect">
            <a:avLst/>
          </a:prstGeom>
        </p:spPr>
        <p:txBody>
          <a:bodyPr/>
          <a:lstStyle/>
          <a:p>
            <a:pPr>
              <a:defRPr>
                <a:latin typeface="+mn-lt"/>
                <a:ea typeface="+mn-ea"/>
                <a:cs typeface="+mn-cs"/>
                <a:sym typeface="Helvetica"/>
              </a:defRPr>
            </a:pPr>
            <a:r>
              <a:t>Instructor Note:</a:t>
            </a:r>
          </a:p>
          <a:p>
            <a:pPr>
              <a:defRPr>
                <a:latin typeface="+mn-lt"/>
                <a:ea typeface="+mn-ea"/>
                <a:cs typeface="+mn-cs"/>
                <a:sym typeface="Helvetica"/>
              </a:defRPr>
            </a:pPr>
            <a:r>
              <a:t>Use the Jupyter notebook: </a:t>
            </a:r>
            <a:r>
              <a:rPr b="1"/>
              <a:t>Python101Part2GuidedPractice.ipynb</a:t>
            </a:r>
            <a:endParaRPr b="1"/>
          </a:p>
          <a:p>
            <a:pPr>
              <a:defRPr>
                <a:latin typeface="+mn-lt"/>
                <a:ea typeface="+mn-ea"/>
                <a:cs typeface="+mn-cs"/>
                <a:sym typeface="Helvetica"/>
              </a:defRPr>
            </a:pPr>
          </a:p>
          <a:p>
            <a:pPr>
              <a:defRPr>
                <a:latin typeface="+mn-lt"/>
                <a:ea typeface="+mn-ea"/>
                <a:cs typeface="+mn-cs"/>
                <a:sym typeface="Helvetica"/>
              </a:defRPr>
            </a:pPr>
            <a:r>
              <a:t>IDE suggestion</a:t>
            </a:r>
          </a:p>
          <a:p>
            <a:pPr>
              <a:defRPr>
                <a:latin typeface="+mn-lt"/>
                <a:ea typeface="+mn-ea"/>
                <a:cs typeface="+mn-cs"/>
                <a:sym typeface="Helvetica"/>
              </a:defRPr>
            </a:pPr>
            <a:r>
              <a:t>We encourage you to use a Jupyter notebook. It makes it easier to keep the class together as students will be using a common IDE.</a:t>
            </a:r>
          </a:p>
          <a:p>
            <a:pPr>
              <a:defRPr>
                <a:latin typeface="+mn-lt"/>
                <a:ea typeface="+mn-ea"/>
                <a:cs typeface="+mn-cs"/>
                <a:sym typeface="Helvetica"/>
              </a:defRPr>
            </a:pPr>
          </a:p>
          <a:p>
            <a:pPr>
              <a:defRPr>
                <a:latin typeface="+mn-lt"/>
                <a:ea typeface="+mn-ea"/>
                <a:cs typeface="+mn-cs"/>
                <a:sym typeface="Helvetica"/>
              </a:defRPr>
            </a:pPr>
            <a:r>
              <a:t>Activity</a:t>
            </a:r>
          </a:p>
          <a:p>
            <a:pPr>
              <a:defRPr>
                <a:latin typeface="+mn-lt"/>
                <a:ea typeface="+mn-ea"/>
                <a:cs typeface="+mn-cs"/>
                <a:sym typeface="Helvetica"/>
              </a:defRPr>
            </a:pPr>
            <a:r>
              <a:t>We suggest making the code below available to the students and get them to work in pairs going through the code in the notebook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a:defRPr>
                <a:latin typeface="+mn-lt"/>
                <a:ea typeface="+mn-ea"/>
                <a:cs typeface="+mn-cs"/>
                <a:sym typeface="Helvetica"/>
              </a:defRPr>
            </a:lvl1pPr>
          </a:lstStyle>
          <a:p>
            <a:pPr/>
            <a:r>
              <a:t>Provide your name and brief bio, including: your background in python programming, any experience you've had with GA, and one "fun fact" about yourself.</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Shape 768"/>
          <p:cNvSpPr/>
          <p:nvPr>
            <p:ph type="sldImg"/>
          </p:nvPr>
        </p:nvSpPr>
        <p:spPr>
          <a:prstGeom prst="rect">
            <a:avLst/>
          </a:prstGeom>
        </p:spPr>
        <p:txBody>
          <a:bodyPr/>
          <a:lstStyle/>
          <a:p>
            <a:pPr/>
          </a:p>
        </p:txBody>
      </p:sp>
      <p:sp>
        <p:nvSpPr>
          <p:cNvPr id="769" name="Shape 769"/>
          <p:cNvSpPr/>
          <p:nvPr>
            <p:ph type="body" sz="quarter" idx="1"/>
          </p:nvPr>
        </p:nvSpPr>
        <p:spPr>
          <a:prstGeom prst="rect">
            <a:avLst/>
          </a:prstGeom>
        </p:spPr>
        <p:txBody>
          <a:bodyPr/>
          <a:lstStyle/>
          <a:p>
            <a:pPr/>
            <a:r>
              <a:t>20m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2" name="Shape 782"/>
          <p:cNvSpPr/>
          <p:nvPr>
            <p:ph type="sldImg"/>
          </p:nvPr>
        </p:nvSpPr>
        <p:spPr>
          <a:prstGeom prst="rect">
            <a:avLst/>
          </a:prstGeom>
        </p:spPr>
        <p:txBody>
          <a:bodyPr/>
          <a:lstStyle/>
          <a:p>
            <a:pPr/>
          </a:p>
        </p:txBody>
      </p:sp>
      <p:sp>
        <p:nvSpPr>
          <p:cNvPr id="783" name="Shape 783"/>
          <p:cNvSpPr/>
          <p:nvPr>
            <p:ph type="body" sz="quarter" idx="1"/>
          </p:nvPr>
        </p:nvSpPr>
        <p:spPr>
          <a:prstGeom prst="rect">
            <a:avLst/>
          </a:prstGeom>
        </p:spPr>
        <p:txBody>
          <a:bodyPr/>
          <a:lstStyle/>
          <a:p>
            <a:pPr>
              <a:defRPr>
                <a:latin typeface="+mn-lt"/>
                <a:ea typeface="+mn-ea"/>
                <a:cs typeface="+mn-cs"/>
                <a:sym typeface="Helvetica"/>
              </a:defRPr>
            </a:pPr>
            <a:r>
              <a:t>Instructor Note:</a:t>
            </a:r>
            <a:br/>
          </a:p>
          <a:p>
            <a:pPr>
              <a:defRPr>
                <a:latin typeface="+mn-lt"/>
                <a:ea typeface="+mn-ea"/>
                <a:cs typeface="+mn-cs"/>
                <a:sym typeface="Helvetica"/>
              </a:defRPr>
            </a:pPr>
            <a:r>
              <a:t>&gt; Depending on the size and abilities of the class, you can ask students to tackle the tasks individually or in groups.</a:t>
            </a:r>
          </a:p>
          <a:p>
            <a:pPr>
              <a:defRPr>
                <a:latin typeface="+mn-lt"/>
                <a:ea typeface="+mn-ea"/>
                <a:cs typeface="+mn-cs"/>
                <a:sym typeface="Helvetica"/>
              </a:defRPr>
            </a:pPr>
          </a:p>
          <a:p>
            <a:pPr>
              <a:defRPr>
                <a:latin typeface="+mn-lt"/>
                <a:ea typeface="+mn-ea"/>
                <a:cs typeface="+mn-cs"/>
                <a:sym typeface="Helvetica"/>
              </a:defRPr>
            </a:pPr>
            <a:r>
              <a:t>1. **Individually**: Each student tackles the tasks and discuss the answers in pairs before discussing with the entire class.</a:t>
            </a:r>
            <a:br/>
          </a:p>
          <a:p>
            <a:pPr>
              <a:defRPr>
                <a:latin typeface="+mn-lt"/>
                <a:ea typeface="+mn-ea"/>
                <a:cs typeface="+mn-cs"/>
                <a:sym typeface="Helvetica"/>
              </a:defRPr>
            </a:pPr>
            <a:r>
              <a:t>2. **Pairs**: Ask the students to answer the problems in  pair and discuss the answers with the entire class</a:t>
            </a:r>
          </a:p>
          <a:p>
            <a:pPr>
              <a:defRPr>
                <a:latin typeface="+mn-lt"/>
                <a:ea typeface="+mn-ea"/>
                <a:cs typeface="+mn-cs"/>
                <a:sym typeface="Helvetica"/>
              </a:defRPr>
            </a:pPr>
          </a:p>
          <a:p>
            <a:pPr>
              <a:defRPr>
                <a:latin typeface="+mn-lt"/>
                <a:ea typeface="+mn-ea"/>
                <a:cs typeface="+mn-cs"/>
                <a:sym typeface="Helvetica"/>
              </a:defRPr>
            </a:pPr>
            <a:r>
              <a:t>3. **For larger classes**, you can split the students into 3 groups and assign one problem per group then have the groups present back how to do it to the rest of the class.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7" name="Shape 787"/>
          <p:cNvSpPr/>
          <p:nvPr>
            <p:ph type="sldImg"/>
          </p:nvPr>
        </p:nvSpPr>
        <p:spPr>
          <a:prstGeom prst="rect">
            <a:avLst/>
          </a:prstGeom>
        </p:spPr>
        <p:txBody>
          <a:bodyPr/>
          <a:lstStyle/>
          <a:p>
            <a:pPr/>
          </a:p>
        </p:txBody>
      </p:sp>
      <p:sp>
        <p:nvSpPr>
          <p:cNvPr id="788" name="Shape 788"/>
          <p:cNvSpPr/>
          <p:nvPr>
            <p:ph type="body" sz="quarter" idx="1"/>
          </p:nvPr>
        </p:nvSpPr>
        <p:spPr>
          <a:prstGeom prst="rect">
            <a:avLst/>
          </a:prstGeom>
        </p:spPr>
        <p:txBody>
          <a:bodyPr/>
          <a:lstStyle/>
          <a:p>
            <a:pPr/>
            <a:r>
              <a:t>10m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ph type="sldImg"/>
          </p:nvPr>
        </p:nvSpPr>
        <p:spPr>
          <a:prstGeom prst="rect">
            <a:avLst/>
          </a:prstGeom>
        </p:spPr>
        <p:txBody>
          <a:bodyPr/>
          <a:lstStyle/>
          <a:p>
            <a:pPr/>
          </a:p>
        </p:txBody>
      </p:sp>
      <p:sp>
        <p:nvSpPr>
          <p:cNvPr id="793" name="Shape 793"/>
          <p:cNvSpPr/>
          <p:nvPr>
            <p:ph type="body" sz="quarter" idx="1"/>
          </p:nvPr>
        </p:nvSpPr>
        <p:spPr>
          <a:prstGeom prst="rect">
            <a:avLst/>
          </a:prstGeom>
        </p:spPr>
        <p:txBody>
          <a:bodyPr/>
          <a:lstStyle/>
          <a:p>
            <a:pPr>
              <a:defRPr>
                <a:latin typeface="+mn-lt"/>
                <a:ea typeface="+mn-ea"/>
                <a:cs typeface="+mn-cs"/>
                <a:sym typeface="Helvetica"/>
              </a:defRPr>
            </a:pPr>
            <a:r>
              <a:t>Instructor Note: Review Topics Covered</a:t>
            </a:r>
          </a:p>
          <a:p>
            <a:pPr>
              <a:defRPr>
                <a:latin typeface="+mn-lt"/>
                <a:ea typeface="+mn-ea"/>
                <a:cs typeface="+mn-cs"/>
                <a:sym typeface="Helvetica"/>
              </a:defRPr>
            </a:pPr>
          </a:p>
          <a:p>
            <a:pPr>
              <a:defRPr>
                <a:latin typeface="+mn-lt"/>
                <a:ea typeface="+mn-ea"/>
                <a:cs typeface="+mn-cs"/>
                <a:sym typeface="Helvetica"/>
              </a:defRPr>
            </a:pPr>
            <a:r>
              <a:t>Gather some thoughts from the class answering the question above. After a quick discussion, restate learning objectives and describe how we met them.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9" name="Shape 819"/>
          <p:cNvSpPr/>
          <p:nvPr>
            <p:ph type="sldImg"/>
          </p:nvPr>
        </p:nvSpPr>
        <p:spPr>
          <a:prstGeom prst="rect">
            <a:avLst/>
          </a:prstGeom>
        </p:spPr>
        <p:txBody>
          <a:bodyPr/>
          <a:lstStyle/>
          <a:p>
            <a:pPr/>
          </a:p>
        </p:txBody>
      </p:sp>
      <p:sp>
        <p:nvSpPr>
          <p:cNvPr id="820" name="Shape 820"/>
          <p:cNvSpPr/>
          <p:nvPr>
            <p:ph type="body" sz="quarter" idx="1"/>
          </p:nvPr>
        </p:nvSpPr>
        <p:spPr>
          <a:prstGeom prst="rect">
            <a:avLst/>
          </a:prstGeom>
        </p:spPr>
        <p:txBody>
          <a:bodyPr/>
          <a:lstStyle/>
          <a:p>
            <a:pPr>
              <a:defRPr>
                <a:latin typeface="+mn-lt"/>
                <a:ea typeface="+mn-ea"/>
                <a:cs typeface="+mn-cs"/>
                <a:sym typeface="Helvetica"/>
              </a:defRPr>
            </a:pPr>
            <a:r>
              <a:t>In option 1, you can use the </a:t>
            </a:r>
            <a:r>
              <a:rPr i="1"/>
              <a:t>Iris Dataset notebook</a:t>
            </a:r>
            <a:r>
              <a:t> included in the materials to follow up the introduction to pandas in the previous section. N</a:t>
            </a:r>
            <a:br/>
            <a:br/>
            <a:r>
              <a:t>Note that the notebook makes reference to the Iris Dataset included here.</a:t>
            </a:r>
            <a:br/>
          </a:p>
          <a:p>
            <a:pPr>
              <a:defRPr>
                <a:latin typeface="+mn-lt"/>
                <a:ea typeface="+mn-ea"/>
                <a:cs typeface="+mn-cs"/>
                <a:sym typeface="Helvetica"/>
              </a:defRPr>
            </a:pPr>
            <a:r>
              <a:t>This activity lets the students to see the practical applications of python.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3" name="Shape 823"/>
          <p:cNvSpPr/>
          <p:nvPr>
            <p:ph type="sldImg"/>
          </p:nvPr>
        </p:nvSpPr>
        <p:spPr>
          <a:prstGeom prst="rect">
            <a:avLst/>
          </a:prstGeom>
        </p:spPr>
        <p:txBody>
          <a:bodyPr/>
          <a:lstStyle/>
          <a:p>
            <a:pPr/>
          </a:p>
        </p:txBody>
      </p:sp>
      <p:sp>
        <p:nvSpPr>
          <p:cNvPr id="824" name="Shape 824"/>
          <p:cNvSpPr/>
          <p:nvPr>
            <p:ph type="body" sz="quarter" idx="1"/>
          </p:nvPr>
        </p:nvSpPr>
        <p:spPr>
          <a:prstGeom prst="rect">
            <a:avLst/>
          </a:prstGeom>
        </p:spPr>
        <p:txBody>
          <a:bodyPr/>
          <a:lstStyle>
            <a:lvl1pPr>
              <a:defRPr>
                <a:latin typeface="+mn-lt"/>
                <a:ea typeface="+mn-ea"/>
                <a:cs typeface="+mn-cs"/>
                <a:sym typeface="Helvetica"/>
              </a:defRPr>
            </a:lvl1pPr>
          </a:lstStyle>
          <a:p>
            <a:pPr/>
            <a:r>
              <a:t>Instructor Notes: Encourage the students to share any thoughts or questions before closing the session.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8" name="Shape 828"/>
          <p:cNvSpPr/>
          <p:nvPr>
            <p:ph type="sldImg"/>
          </p:nvPr>
        </p:nvSpPr>
        <p:spPr>
          <a:prstGeom prst="rect">
            <a:avLst/>
          </a:prstGeom>
        </p:spPr>
        <p:txBody>
          <a:bodyPr/>
          <a:lstStyle/>
          <a:p>
            <a:pPr/>
          </a:p>
        </p:txBody>
      </p:sp>
      <p:sp>
        <p:nvSpPr>
          <p:cNvPr id="829" name="Shape 829"/>
          <p:cNvSpPr/>
          <p:nvPr>
            <p:ph type="body" sz="quarter" idx="1"/>
          </p:nvPr>
        </p:nvSpPr>
        <p:spPr>
          <a:prstGeom prst="rect">
            <a:avLst/>
          </a:prstGeom>
        </p:spPr>
        <p:txBody>
          <a:bodyPr/>
          <a:lstStyle/>
          <a:p>
            <a:pPr>
              <a:defRPr>
                <a:latin typeface="+mn-lt"/>
                <a:ea typeface="+mn-ea"/>
                <a:cs typeface="+mn-cs"/>
                <a:sym typeface="Helvetica"/>
              </a:defRPr>
            </a:pPr>
            <a:r>
              <a:t>Exit tickets are quick surveys students complete at the end of each class. It should only take about 5 minutes.</a:t>
            </a:r>
          </a:p>
          <a:p>
            <a:pPr>
              <a:defRPr>
                <a:latin typeface="+mn-lt"/>
                <a:ea typeface="+mn-ea"/>
                <a:cs typeface="+mn-cs"/>
                <a:sym typeface="Helvetica"/>
              </a:defRPr>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15m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defRPr>
                <a:solidFill>
                  <a:schemeClr val="accent5">
                    <a:hueOff val="-444211"/>
                    <a:satOff val="-14915"/>
                    <a:lumOff val="22857"/>
                  </a:schemeClr>
                </a:solidFill>
              </a:defRPr>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defRPr b="1" sz="2000">
                <a:latin typeface="+mn-lt"/>
                <a:ea typeface="+mn-ea"/>
                <a:cs typeface="+mn-cs"/>
                <a:sym typeface="Helvetica"/>
              </a:defRPr>
            </a:pPr>
            <a:r>
              <a:t>Instructor Note: KNOWLEDGE CHECK</a:t>
            </a:r>
          </a:p>
          <a:p>
            <a:pPr>
              <a:defRPr sz="2000">
                <a:latin typeface="+mn-lt"/>
                <a:ea typeface="+mn-ea"/>
                <a:cs typeface="+mn-cs"/>
                <a:sym typeface="Helvetica"/>
              </a:defRPr>
            </a:pPr>
            <a:r>
              <a:t>Provide an example of your day-to-day work with Python.</a:t>
            </a:r>
          </a:p>
          <a:p>
            <a:pPr>
              <a:defRPr sz="2000">
                <a:latin typeface="+mn-lt"/>
                <a:ea typeface="+mn-ea"/>
                <a:cs typeface="+mn-cs"/>
                <a:sym typeface="Helvetica"/>
              </a:defRPr>
            </a:pPr>
          </a:p>
          <a:p>
            <a:pPr>
              <a:defRPr sz="2000">
                <a:latin typeface="+mn-lt"/>
                <a:ea typeface="+mn-ea"/>
                <a:cs typeface="+mn-cs"/>
                <a:sym typeface="Helvetica"/>
              </a:defRPr>
            </a:pPr>
            <a:r>
              <a:t>Ask students how they manage their data work and whether they have had any experience with Python (or any other programming languages).</a:t>
            </a:r>
          </a:p>
          <a:p>
            <a:pPr>
              <a:defRPr sz="2000">
                <a:latin typeface="+mn-lt"/>
                <a:ea typeface="+mn-ea"/>
                <a:cs typeface="+mn-cs"/>
                <a:sym typeface="Helvetica"/>
              </a:defRPr>
            </a:pPr>
          </a:p>
          <a:p>
            <a:pPr>
              <a:defRPr sz="2000">
                <a:latin typeface="+mn-lt"/>
                <a:ea typeface="+mn-ea"/>
                <a:cs typeface="+mn-cs"/>
                <a:sym typeface="Helvetica"/>
              </a:defRPr>
            </a:pPr>
            <a:r>
              <a:t>Ask students to  generate answers - why are these things good? Why does this matter?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15m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defRPr>
                <a:latin typeface="+mn-lt"/>
                <a:ea typeface="+mn-ea"/>
                <a:cs typeface="+mn-cs"/>
                <a:sym typeface="Helvetica"/>
              </a:defRPr>
            </a:pPr>
            <a:r>
              <a:t>Instructor Note: Examples to be presented can be drawn from your own experience with the language. If you need inspiration, there are plenty of examples in this page: </a:t>
            </a:r>
            <a:br/>
          </a:p>
          <a:p>
            <a:pPr>
              <a:defRPr>
                <a:latin typeface="+mn-lt"/>
                <a:ea typeface="+mn-ea"/>
                <a:cs typeface="+mn-cs"/>
                <a:sym typeface="Helvetica"/>
              </a:defRPr>
            </a:pPr>
            <a:r>
              <a:t>https://www.python.org/about/success/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eg"/><Relationship Id="rId4" Type="http://schemas.openxmlformats.org/officeDocument/2006/relationships/image" Target="../media/image3.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p:spTree>
      <p:nvGrpSpPr>
        <p:cNvPr id="1" name=""/>
        <p:cNvGrpSpPr/>
        <p:nvPr/>
      </p:nvGrpSpPr>
      <p:grpSpPr>
        <a:xfrm>
          <a:off x="0" y="0"/>
          <a:ext cx="0" cy="0"/>
          <a:chOff x="0" y="0"/>
          <a:chExt cx="0" cy="0"/>
        </a:xfrm>
      </p:grpSpPr>
      <p:sp>
        <p:nvSpPr>
          <p:cNvPr id="14" name="Shape 14"/>
          <p:cNvSpPr/>
          <p:nvPr>
            <p:ph type="body" sz="quarter" idx="13"/>
          </p:nvPr>
        </p:nvSpPr>
        <p:spPr>
          <a:xfrm>
            <a:off x="635000" y="5778500"/>
            <a:ext cx="11734800" cy="863600"/>
          </a:xfrm>
          <a:prstGeom prst="rect">
            <a:avLst/>
          </a:prstGeom>
          <a:ln>
            <a:miter lim="400000"/>
          </a:ln>
        </p:spPr>
        <p:txBody>
          <a:bodyPr anchor="t">
            <a:spAutoFit/>
          </a:bodyPr>
          <a:lstStyle/>
          <a:p>
            <a:pPr defTabSz="1308100">
              <a:lnSpc>
                <a:spcPts val="3400"/>
              </a:lnSpc>
              <a:defRPr sz="2800">
                <a:solidFill>
                  <a:srgbClr val="E52123"/>
                </a:solidFill>
              </a:defRPr>
            </a:pPr>
            <a:r>
              <a:t>Insert Instructor Name</a:t>
            </a:r>
          </a:p>
          <a:p>
            <a:pPr defTabSz="1308100">
              <a:lnSpc>
                <a:spcPts val="3400"/>
              </a:lnSpc>
              <a:defRPr sz="2800">
                <a:solidFill>
                  <a:srgbClr val="EAEAEA"/>
                </a:solidFill>
              </a:defRPr>
            </a:pPr>
            <a:r>
              <a:t>Title, Company </a:t>
            </a:r>
          </a:p>
        </p:txBody>
      </p:sp>
      <p:sp>
        <p:nvSpPr>
          <p:cNvPr id="15" name="Shape 15"/>
          <p:cNvSpPr/>
          <p:nvPr>
            <p:ph type="body" idx="14"/>
          </p:nvPr>
        </p:nvSpPr>
        <p:spPr>
          <a:xfrm>
            <a:off x="635000" y="1574800"/>
            <a:ext cx="11734800" cy="3721100"/>
          </a:xfrm>
          <a:prstGeom prst="rect">
            <a:avLst/>
          </a:prstGeom>
          <a:ln>
            <a:miter lim="400000"/>
          </a:ln>
        </p:spPr>
        <p:txBody>
          <a:bodyPr anchor="t">
            <a:spAutoFit/>
          </a:bodyPr>
          <a:lstStyle>
            <a:lvl1pPr defTabSz="1308100">
              <a:lnSpc>
                <a:spcPts val="14000"/>
              </a:lnSpc>
              <a:defRPr b="1" cap="all" spc="-239" sz="12000"/>
            </a:lvl1pPr>
          </a:lstStyle>
          <a:p>
            <a:pPr/>
            <a:r>
              <a:t>insert class title</a:t>
            </a:r>
          </a:p>
        </p:txBody>
      </p:sp>
      <p:sp>
        <p:nvSpPr>
          <p:cNvPr id="16" name="Shape 1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Content: Smart Phones">
    <p:bg>
      <p:bgPr>
        <a:solidFill>
          <a:srgbClr val="FFFFFF"/>
        </a:solidFill>
      </p:bgPr>
    </p:bg>
    <p:spTree>
      <p:nvGrpSpPr>
        <p:cNvPr id="1" name=""/>
        <p:cNvGrpSpPr/>
        <p:nvPr/>
      </p:nvGrpSpPr>
      <p:grpSpPr>
        <a:xfrm>
          <a:off x="0" y="0"/>
          <a:ext cx="0" cy="0"/>
          <a:chOff x="0" y="0"/>
          <a:chExt cx="0" cy="0"/>
        </a:xfrm>
      </p:grpSpPr>
      <p:pic>
        <p:nvPicPr>
          <p:cNvPr id="134" name="iStock_000016029046Medium_BW.png"/>
          <p:cNvPicPr>
            <a:picLocks noChangeAspect="1"/>
          </p:cNvPicPr>
          <p:nvPr/>
        </p:nvPicPr>
        <p:blipFill>
          <a:blip r:embed="rId2">
            <a:extLst/>
          </a:blip>
          <a:stretch>
            <a:fillRect/>
          </a:stretch>
        </p:blipFill>
        <p:spPr>
          <a:xfrm>
            <a:off x="1016000" y="1313656"/>
            <a:ext cx="4043866" cy="6057901"/>
          </a:xfrm>
          <a:prstGeom prst="rect">
            <a:avLst/>
          </a:prstGeom>
          <a:ln w="12700">
            <a:miter lim="400000"/>
          </a:ln>
        </p:spPr>
      </p:pic>
      <p:pic>
        <p:nvPicPr>
          <p:cNvPr id="135" name="iStock_000016936841Medium_BW.jpg"/>
          <p:cNvPicPr>
            <a:picLocks noChangeAspect="1"/>
          </p:cNvPicPr>
          <p:nvPr/>
        </p:nvPicPr>
        <p:blipFill>
          <a:blip r:embed="rId3">
            <a:extLst/>
          </a:blip>
          <a:stretch>
            <a:fillRect/>
          </a:stretch>
        </p:blipFill>
        <p:spPr>
          <a:xfrm>
            <a:off x="4673600" y="1371600"/>
            <a:ext cx="3695700" cy="5514678"/>
          </a:xfrm>
          <a:prstGeom prst="rect">
            <a:avLst/>
          </a:prstGeom>
          <a:ln w="12700">
            <a:miter lim="400000"/>
          </a:ln>
        </p:spPr>
      </p:pic>
      <p:pic>
        <p:nvPicPr>
          <p:cNvPr id="136" name="verizon-4g.jpg"/>
          <p:cNvPicPr>
            <a:picLocks noChangeAspect="1"/>
          </p:cNvPicPr>
          <p:nvPr/>
        </p:nvPicPr>
        <p:blipFill>
          <a:blip r:embed="rId4">
            <a:extLst/>
          </a:blip>
          <a:stretch>
            <a:fillRect/>
          </a:stretch>
        </p:blipFill>
        <p:spPr>
          <a:xfrm>
            <a:off x="8509000" y="1358900"/>
            <a:ext cx="2984500" cy="5459451"/>
          </a:xfrm>
          <a:prstGeom prst="rect">
            <a:avLst/>
          </a:prstGeom>
          <a:ln w="12700">
            <a:miter lim="400000"/>
          </a:ln>
        </p:spPr>
      </p:pic>
      <p:sp>
        <p:nvSpPr>
          <p:cNvPr id="137" name="Shape 137"/>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38" name="Shape 138"/>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39" name="Shape 139"/>
          <p:cNvSpPr/>
          <p:nvPr/>
        </p:nvSpPr>
        <p:spPr>
          <a:xfrm>
            <a:off x="5651500" y="3835400"/>
            <a:ext cx="1707947" cy="2921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a:defRPr sz="1400">
                <a:solidFill>
                  <a:srgbClr val="000000"/>
                </a:solidFill>
                <a:uFill>
                  <a:solidFill>
                    <a:srgbClr val="000000"/>
                  </a:solidFill>
                </a:uFill>
              </a:defRPr>
            </a:lvl1pPr>
          </a:lstStyle>
          <a:p>
            <a:pPr/>
            <a:r>
              <a:t>Drag an object here</a:t>
            </a:r>
          </a:p>
        </p:txBody>
      </p:sp>
      <p:sp>
        <p:nvSpPr>
          <p:cNvPr id="140" name="Shape 140"/>
          <p:cNvSpPr/>
          <p:nvPr/>
        </p:nvSpPr>
        <p:spPr>
          <a:xfrm>
            <a:off x="9182100" y="3835400"/>
            <a:ext cx="1707947" cy="2921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a:defRPr sz="1400">
                <a:solidFill>
                  <a:srgbClr val="000000"/>
                </a:solidFill>
                <a:uFill>
                  <a:solidFill>
                    <a:srgbClr val="000000"/>
                  </a:solidFill>
                </a:uFill>
              </a:defRPr>
            </a:lvl1pPr>
          </a:lstStyle>
          <a:p>
            <a:pPr/>
            <a:r>
              <a:t>Drag an object here</a:t>
            </a:r>
          </a:p>
        </p:txBody>
      </p:sp>
      <p:sp>
        <p:nvSpPr>
          <p:cNvPr id="141" name="Shape 141"/>
          <p:cNvSpPr/>
          <p:nvPr>
            <p:ph type="obj" sz="quarter" idx="3"/>
          </p:nvPr>
        </p:nvSpPr>
        <p:spPr>
          <a:xfrm>
            <a:off x="1841500" y="1981200"/>
            <a:ext cx="2311400" cy="3962400"/>
          </a:xfrm>
          <a:prstGeom prst="rect">
            <a:avLst/>
          </a:prstGeom>
          <a:ln>
            <a:miter lim="400000"/>
          </a:ln>
        </p:spPr>
        <p:txBody>
          <a:bodyPr lIns="50800" tIns="50800" rIns="50800" bIns="50800" anchor="ctr"/>
          <a:lstStyle/>
          <a:p>
            <a:pPr defTabSz="1308100">
              <a:lnSpc>
                <a:spcPct val="100000"/>
              </a:lnSpc>
              <a:defRPr sz="2400"/>
            </a:pPr>
          </a:p>
        </p:txBody>
      </p:sp>
      <p:sp>
        <p:nvSpPr>
          <p:cNvPr id="142" name="Shape 142"/>
          <p:cNvSpPr/>
          <p:nvPr>
            <p:ph type="pic" sz="quarter" idx="13"/>
          </p:nvPr>
        </p:nvSpPr>
        <p:spPr>
          <a:xfrm>
            <a:off x="8826500" y="2042567"/>
            <a:ext cx="2413000" cy="3969478"/>
          </a:xfrm>
          <a:prstGeom prst="rect">
            <a:avLst/>
          </a:prstGeom>
          <a:ln>
            <a:miter lim="400000"/>
          </a:ln>
        </p:spPr>
        <p:txBody>
          <a:bodyPr lIns="91439" tIns="45719" rIns="91439" bIns="45719" anchor="t"/>
          <a:lstStyle/>
          <a:p>
            <a:pPr/>
          </a:p>
        </p:txBody>
      </p:sp>
      <p:sp>
        <p:nvSpPr>
          <p:cNvPr id="143" name="Shape 143"/>
          <p:cNvSpPr/>
          <p:nvPr>
            <p:ph type="pic" sz="quarter" idx="14"/>
          </p:nvPr>
        </p:nvSpPr>
        <p:spPr>
          <a:xfrm>
            <a:off x="5378363" y="2471191"/>
            <a:ext cx="2288755" cy="3378201"/>
          </a:xfrm>
          <a:prstGeom prst="rect">
            <a:avLst/>
          </a:prstGeom>
          <a:ln>
            <a:miter lim="400000"/>
          </a:ln>
        </p:spPr>
        <p:txBody>
          <a:bodyPr lIns="91439" tIns="45719" rIns="91439" bIns="45719" anchor="t"/>
          <a:lstStyle/>
          <a:p>
            <a:pPr/>
          </a:p>
        </p:txBody>
      </p:sp>
      <p:sp>
        <p:nvSpPr>
          <p:cNvPr id="144" name="Shape 144"/>
          <p:cNvSpPr/>
          <p:nvPr>
            <p:ph type="body" sz="quarter" idx="15"/>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insert chapter title</a:t>
            </a:r>
          </a:p>
        </p:txBody>
      </p:sp>
      <p:sp>
        <p:nvSpPr>
          <p:cNvPr id="145" name="Shape 145"/>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Charts">
    <p:bg>
      <p:bgPr>
        <a:solidFill>
          <a:srgbClr val="FFFFFF"/>
        </a:solidFill>
      </p:bgPr>
    </p:bg>
    <p:spTree>
      <p:nvGrpSpPr>
        <p:cNvPr id="1" name=""/>
        <p:cNvGrpSpPr/>
        <p:nvPr/>
      </p:nvGrpSpPr>
      <p:grpSpPr>
        <a:xfrm>
          <a:off x="0" y="0"/>
          <a:ext cx="0" cy="0"/>
          <a:chOff x="0" y="0"/>
          <a:chExt cx="0" cy="0"/>
        </a:xfrm>
      </p:grpSpPr>
      <p:sp>
        <p:nvSpPr>
          <p:cNvPr id="152" name="Shape 152"/>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53" name="Shape 153"/>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graphicFrame>
        <p:nvGraphicFramePr>
          <p:cNvPr id="154" name="Chart 154"/>
          <p:cNvGraphicFramePr/>
          <p:nvPr/>
        </p:nvGraphicFramePr>
        <p:xfrm>
          <a:off x="625202" y="2284866"/>
          <a:ext cx="3292904" cy="3467172"/>
        </p:xfrm>
        <a:graphic xmlns:a="http://schemas.openxmlformats.org/drawingml/2006/main">
          <a:graphicData uri="http://schemas.openxmlformats.org/drawingml/2006/chart">
            <c:chart xmlns:c="http://schemas.openxmlformats.org/drawingml/2006/chart" r:id="rId2"/>
          </a:graphicData>
        </a:graphic>
      </p:graphicFrame>
      <p:graphicFrame>
        <p:nvGraphicFramePr>
          <p:cNvPr id="155" name="Chart 155"/>
          <p:cNvGraphicFramePr/>
          <p:nvPr/>
        </p:nvGraphicFramePr>
        <p:xfrm>
          <a:off x="4386429" y="2303347"/>
          <a:ext cx="2514601" cy="3456220"/>
        </p:xfrm>
        <a:graphic xmlns:a="http://schemas.openxmlformats.org/drawingml/2006/main">
          <a:graphicData uri="http://schemas.openxmlformats.org/drawingml/2006/chart">
            <c:chart xmlns:c="http://schemas.openxmlformats.org/drawingml/2006/chart" r:id="rId3"/>
          </a:graphicData>
        </a:graphic>
      </p:graphicFrame>
      <p:graphicFrame>
        <p:nvGraphicFramePr>
          <p:cNvPr id="156" name="Chart 156"/>
          <p:cNvGraphicFramePr/>
          <p:nvPr/>
        </p:nvGraphicFramePr>
        <p:xfrm>
          <a:off x="7378377" y="2400872"/>
          <a:ext cx="4975499" cy="3232898"/>
        </p:xfrm>
        <a:graphic xmlns:a="http://schemas.openxmlformats.org/drawingml/2006/main">
          <a:graphicData uri="http://schemas.openxmlformats.org/drawingml/2006/chart">
            <c:chart xmlns:c="http://schemas.openxmlformats.org/drawingml/2006/chart" r:id="rId4"/>
          </a:graphicData>
        </a:graphic>
      </p:graphicFrame>
      <p:sp>
        <p:nvSpPr>
          <p:cNvPr id="157" name="Shape 157"/>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insert chapter title</a:t>
            </a:r>
          </a:p>
        </p:txBody>
      </p:sp>
      <p:sp>
        <p:nvSpPr>
          <p:cNvPr id="158" name="Shape 158"/>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Callouts">
    <p:bg>
      <p:bgPr>
        <a:solidFill>
          <a:srgbClr val="FFFFFF"/>
        </a:solidFill>
      </p:bgPr>
    </p:bg>
    <p:spTree>
      <p:nvGrpSpPr>
        <p:cNvPr id="1" name=""/>
        <p:cNvGrpSpPr/>
        <p:nvPr/>
      </p:nvGrpSpPr>
      <p:grpSpPr>
        <a:xfrm>
          <a:off x="0" y="0"/>
          <a:ext cx="0" cy="0"/>
          <a:chOff x="0" y="0"/>
          <a:chExt cx="0" cy="0"/>
        </a:xfrm>
      </p:grpSpPr>
      <p:sp>
        <p:nvSpPr>
          <p:cNvPr id="165" name="Shape 165"/>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66" name="Shape 166"/>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grpSp>
        <p:nvGrpSpPr>
          <p:cNvPr id="169" name="Group 169"/>
          <p:cNvGrpSpPr/>
          <p:nvPr/>
        </p:nvGrpSpPr>
        <p:grpSpPr>
          <a:xfrm>
            <a:off x="635000" y="1828800"/>
            <a:ext cx="1270000" cy="1270000"/>
            <a:chOff x="0" y="0"/>
            <a:chExt cx="1269999" cy="1269999"/>
          </a:xfrm>
        </p:grpSpPr>
        <p:pic>
          <p:nvPicPr>
            <p:cNvPr id="167" name="droppedImage.pdf"/>
            <p:cNvPicPr>
              <a:picLocks noChangeAspect="1"/>
            </p:cNvPicPr>
            <p:nvPr/>
          </p:nvPicPr>
          <p:blipFill>
            <a:blip r:embed="rId2">
              <a:extLst/>
            </a:blip>
            <a:stretch>
              <a:fillRect/>
            </a:stretch>
          </p:blipFill>
          <p:spPr>
            <a:xfrm>
              <a:off x="0" y="0"/>
              <a:ext cx="1270000" cy="1270000"/>
            </a:xfrm>
            <a:prstGeom prst="rect">
              <a:avLst/>
            </a:prstGeom>
            <a:ln w="12700" cap="flat">
              <a:noFill/>
              <a:miter lim="400000"/>
            </a:ln>
            <a:effectLst/>
          </p:spPr>
        </p:pic>
        <p:sp>
          <p:nvSpPr>
            <p:cNvPr id="168" name="Shape 168"/>
            <p:cNvSpPr/>
            <p:nvPr/>
          </p:nvSpPr>
          <p:spPr>
            <a:xfrm>
              <a:off x="88900" y="323849"/>
              <a:ext cx="1079500"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defRPr b="1" spc="-36" sz="1800">
                  <a:solidFill>
                    <a:srgbClr val="000000"/>
                  </a:solidFill>
                  <a:uFill>
                    <a:solidFill>
                      <a:srgbClr val="000000"/>
                    </a:solidFill>
                  </a:uFill>
                </a:defRPr>
              </a:pPr>
              <a:r>
                <a:t>INSERT STICKER</a:t>
              </a:r>
              <a:br/>
              <a:r>
                <a:t>TEXT</a:t>
              </a:r>
            </a:p>
          </p:txBody>
        </p:sp>
      </p:grpSp>
      <p:grpSp>
        <p:nvGrpSpPr>
          <p:cNvPr id="172" name="Group 172"/>
          <p:cNvGrpSpPr/>
          <p:nvPr/>
        </p:nvGrpSpPr>
        <p:grpSpPr>
          <a:xfrm>
            <a:off x="2159000" y="1828800"/>
            <a:ext cx="1270000" cy="1270000"/>
            <a:chOff x="0" y="0"/>
            <a:chExt cx="1269999" cy="1269999"/>
          </a:xfrm>
        </p:grpSpPr>
        <p:pic>
          <p:nvPicPr>
            <p:cNvPr id="170" name="droppedImage.pdf"/>
            <p:cNvPicPr>
              <a:picLocks noChangeAspect="1"/>
            </p:cNvPicPr>
            <p:nvPr/>
          </p:nvPicPr>
          <p:blipFill>
            <a:blip r:embed="rId3">
              <a:extLst/>
            </a:blip>
            <a:stretch>
              <a:fillRect/>
            </a:stretch>
          </p:blipFill>
          <p:spPr>
            <a:xfrm>
              <a:off x="0" y="0"/>
              <a:ext cx="1270000" cy="1270000"/>
            </a:xfrm>
            <a:prstGeom prst="rect">
              <a:avLst/>
            </a:prstGeom>
            <a:ln w="12700" cap="flat">
              <a:noFill/>
              <a:miter lim="400000"/>
            </a:ln>
            <a:effectLst/>
          </p:spPr>
        </p:pic>
        <p:sp>
          <p:nvSpPr>
            <p:cNvPr id="171" name="Shape 171"/>
            <p:cNvSpPr/>
            <p:nvPr/>
          </p:nvSpPr>
          <p:spPr>
            <a:xfrm>
              <a:off x="101600" y="336549"/>
              <a:ext cx="1079500"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buClr>
                  <a:srgbClr val="000000"/>
                </a:buClr>
                <a:defRPr b="1" spc="-36" sz="1800"/>
              </a:pPr>
              <a:r>
                <a:t>INSERT STICKER</a:t>
              </a:r>
              <a:br/>
              <a:r>
                <a:t>TEXT</a:t>
              </a:r>
            </a:p>
          </p:txBody>
        </p:sp>
      </p:grpSp>
      <p:grpSp>
        <p:nvGrpSpPr>
          <p:cNvPr id="175" name="Group 175"/>
          <p:cNvGrpSpPr/>
          <p:nvPr/>
        </p:nvGrpSpPr>
        <p:grpSpPr>
          <a:xfrm>
            <a:off x="635000" y="3340100"/>
            <a:ext cx="1270000" cy="1270000"/>
            <a:chOff x="0" y="0"/>
            <a:chExt cx="1269999" cy="1269999"/>
          </a:xfrm>
        </p:grpSpPr>
        <p:pic>
          <p:nvPicPr>
            <p:cNvPr id="173" name="droppedImage.pdf"/>
            <p:cNvPicPr>
              <a:picLocks noChangeAspect="1"/>
            </p:cNvPicPr>
            <p:nvPr/>
          </p:nvPicPr>
          <p:blipFill>
            <a:blip r:embed="rId4">
              <a:extLst/>
            </a:blip>
            <a:stretch>
              <a:fillRect/>
            </a:stretch>
          </p:blipFill>
          <p:spPr>
            <a:xfrm>
              <a:off x="0" y="0"/>
              <a:ext cx="1270000" cy="1270000"/>
            </a:xfrm>
            <a:prstGeom prst="rect">
              <a:avLst/>
            </a:prstGeom>
            <a:ln w="12700" cap="flat">
              <a:noFill/>
              <a:miter lim="400000"/>
            </a:ln>
            <a:effectLst/>
          </p:spPr>
        </p:pic>
        <p:sp>
          <p:nvSpPr>
            <p:cNvPr id="174" name="Shape 174"/>
            <p:cNvSpPr/>
            <p:nvPr/>
          </p:nvSpPr>
          <p:spPr>
            <a:xfrm>
              <a:off x="88900" y="311149"/>
              <a:ext cx="1079500"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buClr>
                  <a:srgbClr val="000000"/>
                </a:buClr>
                <a:defRPr b="1" spc="-36" sz="1800"/>
              </a:pPr>
              <a:r>
                <a:t>INSERT STICKER</a:t>
              </a:r>
              <a:br/>
              <a:r>
                <a:t>TEXT</a:t>
              </a:r>
            </a:p>
          </p:txBody>
        </p:sp>
      </p:grpSp>
      <p:grpSp>
        <p:nvGrpSpPr>
          <p:cNvPr id="178" name="Group 178"/>
          <p:cNvGrpSpPr/>
          <p:nvPr/>
        </p:nvGrpSpPr>
        <p:grpSpPr>
          <a:xfrm>
            <a:off x="2159000" y="3340100"/>
            <a:ext cx="1270000" cy="1270000"/>
            <a:chOff x="0" y="0"/>
            <a:chExt cx="1269999" cy="1269999"/>
          </a:xfrm>
        </p:grpSpPr>
        <p:pic>
          <p:nvPicPr>
            <p:cNvPr id="176" name="droppedImage.pdf"/>
            <p:cNvPicPr>
              <a:picLocks noChangeAspect="1"/>
            </p:cNvPicPr>
            <p:nvPr/>
          </p:nvPicPr>
          <p:blipFill>
            <a:blip r:embed="rId5">
              <a:extLst/>
            </a:blip>
            <a:stretch>
              <a:fillRect/>
            </a:stretch>
          </p:blipFill>
          <p:spPr>
            <a:xfrm>
              <a:off x="0" y="0"/>
              <a:ext cx="1270000" cy="1270000"/>
            </a:xfrm>
            <a:prstGeom prst="rect">
              <a:avLst/>
            </a:prstGeom>
            <a:ln w="12700" cap="flat">
              <a:noFill/>
              <a:miter lim="400000"/>
            </a:ln>
            <a:effectLst/>
          </p:spPr>
        </p:pic>
        <p:sp>
          <p:nvSpPr>
            <p:cNvPr id="177" name="Shape 177"/>
            <p:cNvSpPr/>
            <p:nvPr/>
          </p:nvSpPr>
          <p:spPr>
            <a:xfrm>
              <a:off x="101600" y="323849"/>
              <a:ext cx="1079500"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buClr>
                  <a:srgbClr val="000000"/>
                </a:buClr>
                <a:defRPr b="1" spc="-36" sz="1800"/>
              </a:pPr>
              <a:r>
                <a:t>INSERT STICKER</a:t>
              </a:r>
              <a:br/>
              <a:r>
                <a:t>TEXT</a:t>
              </a:r>
            </a:p>
          </p:txBody>
        </p:sp>
      </p:grpSp>
      <p:grpSp>
        <p:nvGrpSpPr>
          <p:cNvPr id="181" name="Group 181"/>
          <p:cNvGrpSpPr/>
          <p:nvPr/>
        </p:nvGrpSpPr>
        <p:grpSpPr>
          <a:xfrm>
            <a:off x="635000" y="4876800"/>
            <a:ext cx="1270000" cy="1270000"/>
            <a:chOff x="0" y="0"/>
            <a:chExt cx="1269999" cy="1269999"/>
          </a:xfrm>
        </p:grpSpPr>
        <p:pic>
          <p:nvPicPr>
            <p:cNvPr id="179" name="droppedImage.pdf"/>
            <p:cNvPicPr>
              <a:picLocks noChangeAspect="1"/>
            </p:cNvPicPr>
            <p:nvPr/>
          </p:nvPicPr>
          <p:blipFill>
            <a:blip r:embed="rId6">
              <a:extLst/>
            </a:blip>
            <a:stretch>
              <a:fillRect/>
            </a:stretch>
          </p:blipFill>
          <p:spPr>
            <a:xfrm>
              <a:off x="0" y="0"/>
              <a:ext cx="1270000" cy="1270000"/>
            </a:xfrm>
            <a:prstGeom prst="rect">
              <a:avLst/>
            </a:prstGeom>
            <a:ln w="12700" cap="flat">
              <a:noFill/>
              <a:miter lim="400000"/>
            </a:ln>
            <a:effectLst/>
          </p:spPr>
        </p:pic>
        <p:sp>
          <p:nvSpPr>
            <p:cNvPr id="180" name="Shape 180"/>
            <p:cNvSpPr/>
            <p:nvPr/>
          </p:nvSpPr>
          <p:spPr>
            <a:xfrm>
              <a:off x="88900" y="311149"/>
              <a:ext cx="1079500"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buClr>
                  <a:srgbClr val="000000"/>
                </a:buClr>
                <a:defRPr b="1" spc="-36" sz="1800"/>
              </a:pPr>
              <a:r>
                <a:t>INSERT STICKER</a:t>
              </a:r>
              <a:br/>
              <a:r>
                <a:t>TEXT</a:t>
              </a:r>
            </a:p>
          </p:txBody>
        </p:sp>
      </p:grpSp>
      <p:grpSp>
        <p:nvGrpSpPr>
          <p:cNvPr id="184" name="Group 184"/>
          <p:cNvGrpSpPr/>
          <p:nvPr/>
        </p:nvGrpSpPr>
        <p:grpSpPr>
          <a:xfrm>
            <a:off x="2159000" y="4876800"/>
            <a:ext cx="1270000" cy="1270000"/>
            <a:chOff x="0" y="0"/>
            <a:chExt cx="1269999" cy="1269999"/>
          </a:xfrm>
        </p:grpSpPr>
        <p:pic>
          <p:nvPicPr>
            <p:cNvPr id="182" name="droppedImage.pdf"/>
            <p:cNvPicPr>
              <a:picLocks noChangeAspect="1"/>
            </p:cNvPicPr>
            <p:nvPr/>
          </p:nvPicPr>
          <p:blipFill>
            <a:blip r:embed="rId7">
              <a:extLst/>
            </a:blip>
            <a:stretch>
              <a:fillRect/>
            </a:stretch>
          </p:blipFill>
          <p:spPr>
            <a:xfrm>
              <a:off x="0" y="0"/>
              <a:ext cx="1270000" cy="1270000"/>
            </a:xfrm>
            <a:prstGeom prst="rect">
              <a:avLst/>
            </a:prstGeom>
            <a:ln w="12700" cap="flat">
              <a:noFill/>
              <a:miter lim="400000"/>
            </a:ln>
            <a:effectLst/>
          </p:spPr>
        </p:pic>
        <p:sp>
          <p:nvSpPr>
            <p:cNvPr id="183" name="Shape 183"/>
            <p:cNvSpPr/>
            <p:nvPr/>
          </p:nvSpPr>
          <p:spPr>
            <a:xfrm>
              <a:off x="101600" y="323849"/>
              <a:ext cx="1079500"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75000"/>
                </a:lnSpc>
                <a:buClr>
                  <a:srgbClr val="000000"/>
                </a:buClr>
                <a:defRPr b="1" spc="-36" sz="1800"/>
              </a:pPr>
              <a:r>
                <a:t>INSERT STICKER</a:t>
              </a:r>
              <a:br/>
              <a:r>
                <a:t>TEXT</a:t>
              </a:r>
            </a:p>
          </p:txBody>
        </p:sp>
      </p:grpSp>
      <p:sp>
        <p:nvSpPr>
          <p:cNvPr id="185" name="Shape 185"/>
          <p:cNvSpPr/>
          <p:nvPr/>
        </p:nvSpPr>
        <p:spPr>
          <a:xfrm>
            <a:off x="8790781" y="1828800"/>
            <a:ext cx="3236119" cy="203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000000"/>
          </a:solidFill>
          <a:ln w="12700">
            <a:miter lim="400000"/>
          </a:ln>
          <a:extLst>
            <a:ext uri="{C572A759-6A51-4108-AA02-DFA0A04FC94B}">
              <ma14:wrappingTextBoxFlag xmlns:ma14="http://schemas.microsoft.com/office/mac/drawingml/2011/main" val="1"/>
            </a:ext>
          </a:extLst>
        </p:spPr>
        <p:txBody>
          <a:bodyPr lIns="279400" tIns="279400" rIns="279400" bIns="279400"/>
          <a:lstStyle>
            <a:lvl1pPr>
              <a:lnSpc>
                <a:spcPts val="1600"/>
              </a:lnSpc>
              <a:buClr>
                <a:srgbClr val="000000"/>
              </a:buClr>
              <a:defRPr sz="1200"/>
            </a:lvl1pPr>
          </a:lstStyle>
          <a:p>
            <a:pPr/>
            <a:r>
              <a:t>Insert quote here. Vestibulum suscipit augue a erat tristique sollicitudin. Donec sit amet neque arcu. Vestibulum at rhoncus neque. Vivamus eget vulputate purus. Curabitur venenatis, nisi non faucibus fringilla. —John Doe</a:t>
            </a:r>
          </a:p>
        </p:txBody>
      </p:sp>
      <p:grpSp>
        <p:nvGrpSpPr>
          <p:cNvPr id="189" name="Group 189"/>
          <p:cNvGrpSpPr/>
          <p:nvPr/>
        </p:nvGrpSpPr>
        <p:grpSpPr>
          <a:xfrm>
            <a:off x="4051300" y="1828800"/>
            <a:ext cx="2032000" cy="2032000"/>
            <a:chOff x="0" y="0"/>
            <a:chExt cx="2032000" cy="2032000"/>
          </a:xfrm>
        </p:grpSpPr>
        <p:pic>
          <p:nvPicPr>
            <p:cNvPr id="186" name="droppedImage.pdf"/>
            <p:cNvPicPr>
              <a:picLocks noChangeAspect="1"/>
            </p:cNvPicPr>
            <p:nvPr/>
          </p:nvPicPr>
          <p:blipFill>
            <a:blip r:embed="rId8">
              <a:extLst/>
            </a:blip>
            <a:stretch>
              <a:fillRect/>
            </a:stretch>
          </p:blipFill>
          <p:spPr>
            <a:xfrm>
              <a:off x="0" y="0"/>
              <a:ext cx="2032000" cy="2032000"/>
            </a:xfrm>
            <a:prstGeom prst="rect">
              <a:avLst/>
            </a:prstGeom>
            <a:ln w="12700" cap="flat">
              <a:noFill/>
              <a:miter lim="400000"/>
            </a:ln>
            <a:effectLst/>
          </p:spPr>
        </p:pic>
        <p:sp>
          <p:nvSpPr>
            <p:cNvPr id="187" name="Shape 187"/>
            <p:cNvSpPr/>
            <p:nvPr/>
          </p:nvSpPr>
          <p:spPr>
            <a:xfrm>
              <a:off x="165100" y="152400"/>
              <a:ext cx="16764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75000"/>
                </a:lnSpc>
                <a:defRPr b="1" spc="-36" sz="1800">
                  <a:solidFill>
                    <a:srgbClr val="000000"/>
                  </a:solidFill>
                  <a:uFill>
                    <a:solidFill>
                      <a:srgbClr val="000000"/>
                    </a:solidFill>
                  </a:uFill>
                </a:defRPr>
              </a:lvl1pPr>
            </a:lstStyle>
            <a:p>
              <a:pPr/>
              <a:r>
                <a:t>INSERT TERM</a:t>
              </a:r>
            </a:p>
          </p:txBody>
        </p:sp>
        <p:sp>
          <p:nvSpPr>
            <p:cNvPr id="188" name="Shape 188"/>
            <p:cNvSpPr/>
            <p:nvPr/>
          </p:nvSpPr>
          <p:spPr>
            <a:xfrm>
              <a:off x="165100" y="419100"/>
              <a:ext cx="1676400" cy="141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1600"/>
                </a:lnSpc>
                <a:defRPr sz="1200">
                  <a:solidFill>
                    <a:srgbClr val="000000"/>
                  </a:solidFill>
                  <a:uFill>
                    <a:solidFill>
                      <a:srgbClr val="000000"/>
                    </a:solidFill>
                  </a:uFill>
                </a:defRPr>
              </a:pPr>
              <a:r>
                <a:t>Insert glossary definition here. </a:t>
              </a:r>
              <a:r>
                <a:t>Lorem ipsum dolor sit amet, consectetur adipiscing elit. Vivamus erat leo, volutpat et ultrices eget, faucibus ut orci.</a:t>
              </a:r>
            </a:p>
          </p:txBody>
        </p:sp>
      </p:grpSp>
      <p:grpSp>
        <p:nvGrpSpPr>
          <p:cNvPr id="193" name="Group 193"/>
          <p:cNvGrpSpPr/>
          <p:nvPr/>
        </p:nvGrpSpPr>
        <p:grpSpPr>
          <a:xfrm>
            <a:off x="6362700" y="1828800"/>
            <a:ext cx="2032000" cy="2032000"/>
            <a:chOff x="0" y="0"/>
            <a:chExt cx="2032000" cy="2032000"/>
          </a:xfrm>
        </p:grpSpPr>
        <p:pic>
          <p:nvPicPr>
            <p:cNvPr id="190" name="droppedImage.pdf"/>
            <p:cNvPicPr>
              <a:picLocks noChangeAspect="1"/>
            </p:cNvPicPr>
            <p:nvPr/>
          </p:nvPicPr>
          <p:blipFill>
            <a:blip r:embed="rId9">
              <a:extLst/>
            </a:blip>
            <a:stretch>
              <a:fillRect/>
            </a:stretch>
          </p:blipFill>
          <p:spPr>
            <a:xfrm>
              <a:off x="0" y="0"/>
              <a:ext cx="2032000" cy="2032000"/>
            </a:xfrm>
            <a:prstGeom prst="rect">
              <a:avLst/>
            </a:prstGeom>
            <a:ln w="12700" cap="flat">
              <a:noFill/>
              <a:miter lim="400000"/>
            </a:ln>
            <a:effectLst/>
          </p:spPr>
        </p:pic>
        <p:sp>
          <p:nvSpPr>
            <p:cNvPr id="191" name="Shape 191"/>
            <p:cNvSpPr/>
            <p:nvPr/>
          </p:nvSpPr>
          <p:spPr>
            <a:xfrm>
              <a:off x="177800" y="152400"/>
              <a:ext cx="16764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75000"/>
                </a:lnSpc>
                <a:buClr>
                  <a:srgbClr val="000000"/>
                </a:buClr>
                <a:defRPr b="1" spc="-36" sz="1800"/>
              </a:lvl1pPr>
            </a:lstStyle>
            <a:p>
              <a:pPr/>
              <a:r>
                <a:t>INSERT TERM</a:t>
              </a:r>
            </a:p>
          </p:txBody>
        </p:sp>
        <p:sp>
          <p:nvSpPr>
            <p:cNvPr id="192" name="Shape 192"/>
            <p:cNvSpPr/>
            <p:nvPr/>
          </p:nvSpPr>
          <p:spPr>
            <a:xfrm>
              <a:off x="177800" y="419100"/>
              <a:ext cx="1676400" cy="141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buClr>
                  <a:srgbClr val="000000"/>
                </a:buClr>
                <a:defRPr sz="1200"/>
              </a:lvl1pPr>
            </a:lstStyle>
            <a:p>
              <a:pPr/>
              <a:r>
                <a:t>Insert glossary definition here. Lorem ipsum dolor sit amet, consectetur adipiscing elit. Vivamus erat leo, volutpat et ultrices eget, faucibus ut orci.</a:t>
              </a:r>
            </a:p>
          </p:txBody>
        </p:sp>
      </p:grpSp>
      <p:grpSp>
        <p:nvGrpSpPr>
          <p:cNvPr id="197" name="Group 197"/>
          <p:cNvGrpSpPr/>
          <p:nvPr/>
        </p:nvGrpSpPr>
        <p:grpSpPr>
          <a:xfrm>
            <a:off x="4051300" y="4114800"/>
            <a:ext cx="2032000" cy="2032000"/>
            <a:chOff x="0" y="0"/>
            <a:chExt cx="2032000" cy="2032000"/>
          </a:xfrm>
        </p:grpSpPr>
        <p:pic>
          <p:nvPicPr>
            <p:cNvPr id="194" name="droppedImage.pdf"/>
            <p:cNvPicPr>
              <a:picLocks noChangeAspect="1"/>
            </p:cNvPicPr>
            <p:nvPr/>
          </p:nvPicPr>
          <p:blipFill>
            <a:blip r:embed="rId10">
              <a:extLst/>
            </a:blip>
            <a:stretch>
              <a:fillRect/>
            </a:stretch>
          </p:blipFill>
          <p:spPr>
            <a:xfrm>
              <a:off x="0" y="0"/>
              <a:ext cx="2032000" cy="2032000"/>
            </a:xfrm>
            <a:prstGeom prst="rect">
              <a:avLst/>
            </a:prstGeom>
            <a:ln w="12700" cap="flat">
              <a:noFill/>
              <a:miter lim="400000"/>
            </a:ln>
            <a:effectLst/>
          </p:spPr>
        </p:pic>
        <p:sp>
          <p:nvSpPr>
            <p:cNvPr id="195" name="Shape 195"/>
            <p:cNvSpPr/>
            <p:nvPr/>
          </p:nvSpPr>
          <p:spPr>
            <a:xfrm>
              <a:off x="165100" y="177800"/>
              <a:ext cx="16764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75000"/>
                </a:lnSpc>
                <a:buClr>
                  <a:srgbClr val="000000"/>
                </a:buClr>
                <a:defRPr b="1" spc="-36" sz="1800"/>
              </a:lvl1pPr>
            </a:lstStyle>
            <a:p>
              <a:pPr/>
              <a:r>
                <a:t>INSERT TERM</a:t>
              </a:r>
            </a:p>
          </p:txBody>
        </p:sp>
        <p:sp>
          <p:nvSpPr>
            <p:cNvPr id="196" name="Shape 196"/>
            <p:cNvSpPr/>
            <p:nvPr/>
          </p:nvSpPr>
          <p:spPr>
            <a:xfrm>
              <a:off x="165100" y="444500"/>
              <a:ext cx="1676400" cy="141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buClr>
                  <a:srgbClr val="000000"/>
                </a:buClr>
                <a:defRPr sz="1200"/>
              </a:lvl1pPr>
            </a:lstStyle>
            <a:p>
              <a:pPr/>
              <a:r>
                <a:t>Insert glossary definition here. Lorem ipsum dolor sit amet, consectetur adipiscing elit. Vivamus erat leo, volutpat et ultrices eget, faucibus ut orci.</a:t>
              </a:r>
            </a:p>
          </p:txBody>
        </p:sp>
      </p:grpSp>
      <p:grpSp>
        <p:nvGrpSpPr>
          <p:cNvPr id="201" name="Group 201"/>
          <p:cNvGrpSpPr/>
          <p:nvPr/>
        </p:nvGrpSpPr>
        <p:grpSpPr>
          <a:xfrm>
            <a:off x="6362700" y="4114800"/>
            <a:ext cx="2032000" cy="2032000"/>
            <a:chOff x="0" y="0"/>
            <a:chExt cx="2032000" cy="2032000"/>
          </a:xfrm>
        </p:grpSpPr>
        <p:pic>
          <p:nvPicPr>
            <p:cNvPr id="198" name="droppedImage.pdf"/>
            <p:cNvPicPr>
              <a:picLocks noChangeAspect="1"/>
            </p:cNvPicPr>
            <p:nvPr/>
          </p:nvPicPr>
          <p:blipFill>
            <a:blip r:embed="rId11">
              <a:extLst/>
            </a:blip>
            <a:stretch>
              <a:fillRect/>
            </a:stretch>
          </p:blipFill>
          <p:spPr>
            <a:xfrm>
              <a:off x="0" y="0"/>
              <a:ext cx="2032000" cy="2032000"/>
            </a:xfrm>
            <a:prstGeom prst="rect">
              <a:avLst/>
            </a:prstGeom>
            <a:ln w="12700" cap="flat">
              <a:noFill/>
              <a:miter lim="400000"/>
            </a:ln>
            <a:effectLst/>
          </p:spPr>
        </p:pic>
        <p:sp>
          <p:nvSpPr>
            <p:cNvPr id="199" name="Shape 199"/>
            <p:cNvSpPr/>
            <p:nvPr/>
          </p:nvSpPr>
          <p:spPr>
            <a:xfrm>
              <a:off x="177800" y="177800"/>
              <a:ext cx="16764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75000"/>
                </a:lnSpc>
                <a:buClr>
                  <a:srgbClr val="000000"/>
                </a:buClr>
                <a:defRPr b="1" spc="-36" sz="1800"/>
              </a:lvl1pPr>
            </a:lstStyle>
            <a:p>
              <a:pPr/>
              <a:r>
                <a:t>INSERT TERM</a:t>
              </a:r>
            </a:p>
          </p:txBody>
        </p:sp>
        <p:sp>
          <p:nvSpPr>
            <p:cNvPr id="200" name="Shape 200"/>
            <p:cNvSpPr/>
            <p:nvPr/>
          </p:nvSpPr>
          <p:spPr>
            <a:xfrm>
              <a:off x="177800" y="444500"/>
              <a:ext cx="1676400" cy="141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buClr>
                  <a:srgbClr val="000000"/>
                </a:buClr>
                <a:defRPr sz="1200"/>
              </a:lvl1pPr>
            </a:lstStyle>
            <a:p>
              <a:pPr/>
              <a:r>
                <a:t>Insert glossary definition here. Lorem ipsum dolor sit amet, consectetur adipiscing elit. Vivamus erat leo, volutpat et ultrices eget, faucibus ut orci.</a:t>
              </a:r>
            </a:p>
          </p:txBody>
        </p:sp>
      </p:grpSp>
      <p:sp>
        <p:nvSpPr>
          <p:cNvPr id="202" name="Shape 202"/>
          <p:cNvSpPr/>
          <p:nvPr/>
        </p:nvSpPr>
        <p:spPr>
          <a:xfrm>
            <a:off x="8790781" y="4114800"/>
            <a:ext cx="3236119" cy="203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w="12700">
            <a:miter lim="400000"/>
          </a:ln>
          <a:extLst>
            <a:ext uri="{C572A759-6A51-4108-AA02-DFA0A04FC94B}">
              <ma14:wrappingTextBoxFlag xmlns:ma14="http://schemas.microsoft.com/office/mac/drawingml/2011/main" val="1"/>
            </a:ext>
          </a:extLst>
        </p:spPr>
        <p:txBody>
          <a:bodyPr lIns="279400" tIns="279400" rIns="279400" bIns="279400"/>
          <a:lstStyle>
            <a:lvl1pPr>
              <a:lnSpc>
                <a:spcPts val="1600"/>
              </a:lnSpc>
              <a:defRPr sz="1200">
                <a:solidFill>
                  <a:srgbClr val="000000"/>
                </a:solidFill>
                <a:uFill>
                  <a:solidFill>
                    <a:srgbClr val="000000"/>
                  </a:solidFill>
                </a:uFill>
              </a:defRPr>
            </a:lvl1pPr>
          </a:lstStyle>
          <a:p>
            <a:pPr/>
            <a:r>
              <a:t>Insert quote here. Vestibulum suscipit augue a erat tristique sollicitudin. Donec sit amet neque arcu. Vestibulum at rhoncus neque. Vivamus eget vulputate purus. Curabitur venenatis, nisi non faucibus fringilla. —John Doe</a:t>
            </a:r>
          </a:p>
        </p:txBody>
      </p:sp>
      <p:sp>
        <p:nvSpPr>
          <p:cNvPr id="203" name="Shape 203"/>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insert chapter title</a:t>
            </a:r>
          </a:p>
        </p:txBody>
      </p:sp>
      <p:sp>
        <p:nvSpPr>
          <p:cNvPr id="204" name="Shape 204"/>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Activity">
    <p:bg>
      <p:bgPr>
        <a:solidFill>
          <a:srgbClr val="FFFFFF"/>
        </a:solidFill>
      </p:bgPr>
    </p:bg>
    <p:spTree>
      <p:nvGrpSpPr>
        <p:cNvPr id="1" name=""/>
        <p:cNvGrpSpPr/>
        <p:nvPr/>
      </p:nvGrpSpPr>
      <p:grpSpPr>
        <a:xfrm>
          <a:off x="0" y="0"/>
          <a:ext cx="0" cy="0"/>
          <a:chOff x="0" y="0"/>
          <a:chExt cx="0" cy="0"/>
        </a:xfrm>
      </p:grpSpPr>
      <p:sp>
        <p:nvSpPr>
          <p:cNvPr id="211" name="Shape 211"/>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212" name="Shape 212"/>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grpSp>
        <p:nvGrpSpPr>
          <p:cNvPr id="215" name="Group 215"/>
          <p:cNvGrpSpPr/>
          <p:nvPr/>
        </p:nvGrpSpPr>
        <p:grpSpPr>
          <a:xfrm>
            <a:off x="1384300" y="3130550"/>
            <a:ext cx="1270000" cy="1270000"/>
            <a:chOff x="0" y="0"/>
            <a:chExt cx="1269999" cy="1269999"/>
          </a:xfrm>
        </p:grpSpPr>
        <p:pic>
          <p:nvPicPr>
            <p:cNvPr id="213" name="droppedImage.pdf"/>
            <p:cNvPicPr>
              <a:picLocks noChangeAspect="1"/>
            </p:cNvPicPr>
            <p:nvPr/>
          </p:nvPicPr>
          <p:blipFill>
            <a:blip r:embed="rId2">
              <a:extLst/>
            </a:blip>
            <a:stretch>
              <a:fillRect/>
            </a:stretch>
          </p:blipFill>
          <p:spPr>
            <a:xfrm>
              <a:off x="0" y="0"/>
              <a:ext cx="1270000" cy="1270000"/>
            </a:xfrm>
            <a:prstGeom prst="rect">
              <a:avLst/>
            </a:prstGeom>
            <a:ln w="12700" cap="flat">
              <a:noFill/>
              <a:miter lim="400000"/>
            </a:ln>
            <a:effectLst/>
          </p:spPr>
        </p:pic>
        <p:sp>
          <p:nvSpPr>
            <p:cNvPr id="214" name="Shape 214"/>
            <p:cNvSpPr/>
            <p:nvPr/>
          </p:nvSpPr>
          <p:spPr>
            <a:xfrm>
              <a:off x="88900" y="415925"/>
              <a:ext cx="1079500" cy="488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nSpc>
                  <a:spcPct val="75000"/>
                </a:lnSpc>
                <a:buClr>
                  <a:srgbClr val="000000"/>
                </a:buClr>
                <a:defRPr b="1" spc="-36" sz="1800"/>
              </a:lvl1pPr>
            </a:lstStyle>
            <a:p>
              <a:pPr/>
              <a:r>
                <a:t>EXERCISE</a:t>
              </a:r>
            </a:p>
          </p:txBody>
        </p:sp>
      </p:grpSp>
      <p:sp>
        <p:nvSpPr>
          <p:cNvPr id="216" name="Shape 216"/>
          <p:cNvSpPr/>
          <p:nvPr/>
        </p:nvSpPr>
        <p:spPr>
          <a:xfrm flipV="1">
            <a:off x="3911600" y="3243406"/>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217" name="Shape 217"/>
          <p:cNvSpPr/>
          <p:nvPr/>
        </p:nvSpPr>
        <p:spPr>
          <a:xfrm flipV="1">
            <a:off x="3911600" y="5381324"/>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218" name="Shape 218"/>
          <p:cNvSpPr/>
          <p:nvPr/>
        </p:nvSpPr>
        <p:spPr>
          <a:xfrm>
            <a:off x="3911600" y="2989696"/>
            <a:ext cx="373380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TIMING</a:t>
            </a:r>
          </a:p>
        </p:txBody>
      </p:sp>
      <p:sp>
        <p:nvSpPr>
          <p:cNvPr id="219" name="Shape 219"/>
          <p:cNvSpPr/>
          <p:nvPr/>
        </p:nvSpPr>
        <p:spPr>
          <a:xfrm>
            <a:off x="3911600" y="5114914"/>
            <a:ext cx="373380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deliverable</a:t>
            </a:r>
          </a:p>
        </p:txBody>
      </p:sp>
      <p:sp>
        <p:nvSpPr>
          <p:cNvPr id="220" name="Shape 220"/>
          <p:cNvSpPr/>
          <p:nvPr/>
        </p:nvSpPr>
        <p:spPr>
          <a:xfrm flipV="1">
            <a:off x="3911600" y="2223009"/>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221" name="Shape 221"/>
          <p:cNvSpPr/>
          <p:nvPr/>
        </p:nvSpPr>
        <p:spPr>
          <a:xfrm>
            <a:off x="3911600" y="1969299"/>
            <a:ext cx="373380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key objective(s)</a:t>
            </a:r>
          </a:p>
        </p:txBody>
      </p:sp>
      <p:sp>
        <p:nvSpPr>
          <p:cNvPr id="222" name="Shape 222"/>
          <p:cNvSpPr/>
          <p:nvPr/>
        </p:nvSpPr>
        <p:spPr>
          <a:xfrm flipV="1">
            <a:off x="3225800" y="1803659"/>
            <a:ext cx="1" cy="4430479"/>
          </a:xfrm>
          <a:prstGeom prst="line">
            <a:avLst/>
          </a:prstGeom>
          <a:ln w="12700">
            <a:solidFill>
              <a:srgbClr val="EAEAEA"/>
            </a:solidFill>
            <a:miter lim="400000"/>
          </a:ln>
        </p:spPr>
        <p:txBody>
          <a:bodyPr lIns="0" tIns="0" rIns="0" bIns="0"/>
          <a:lstStyle/>
          <a:p>
            <a:pPr defTabSz="457200">
              <a:defRPr sz="1200">
                <a:solidFill>
                  <a:srgbClr val="000000"/>
                </a:solidFill>
                <a:uFillTx/>
              </a:defRPr>
            </a:pPr>
          </a:p>
        </p:txBody>
      </p:sp>
      <p:sp>
        <p:nvSpPr>
          <p:cNvPr id="223" name="Shape 223"/>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ACTIVITY</a:t>
            </a:r>
          </a:p>
        </p:txBody>
      </p:sp>
      <p:sp>
        <p:nvSpPr>
          <p:cNvPr id="224" name="Shape 224"/>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Q&amp;A">
    <p:bg>
      <p:bgPr>
        <a:solidFill>
          <a:srgbClr val="FFDB00"/>
        </a:solidFill>
      </p:bgPr>
    </p:bg>
    <p:spTree>
      <p:nvGrpSpPr>
        <p:cNvPr id="1" name=""/>
        <p:cNvGrpSpPr/>
        <p:nvPr/>
      </p:nvGrpSpPr>
      <p:grpSpPr>
        <a:xfrm>
          <a:off x="0" y="0"/>
          <a:ext cx="0" cy="0"/>
          <a:chOff x="0" y="0"/>
          <a:chExt cx="0" cy="0"/>
        </a:xfrm>
      </p:grpSpPr>
      <p:sp>
        <p:nvSpPr>
          <p:cNvPr id="231" name="Shape 231"/>
          <p:cNvSpPr/>
          <p:nvPr/>
        </p:nvSpPr>
        <p:spPr>
          <a:xfrm>
            <a:off x="635000" y="635000"/>
            <a:ext cx="11734800" cy="11"/>
          </a:xfrm>
          <a:prstGeom prst="line">
            <a:avLst/>
          </a:prstGeom>
          <a:ln w="6350">
            <a:solidFill>
              <a:srgbClr val="FFFFFF"/>
            </a:solidFill>
            <a:miter lim="400000"/>
          </a:ln>
        </p:spPr>
        <p:txBody>
          <a:bodyPr lIns="0" tIns="0" rIns="0" bIns="0"/>
          <a:lstStyle/>
          <a:p>
            <a:pPr defTabSz="457200">
              <a:defRPr sz="1200">
                <a:solidFill>
                  <a:srgbClr val="000000"/>
                </a:solidFill>
                <a:uFillTx/>
              </a:defRPr>
            </a:pPr>
          </a:p>
        </p:txBody>
      </p:sp>
      <p:sp>
        <p:nvSpPr>
          <p:cNvPr id="232" name="Shape 232"/>
          <p:cNvSpPr/>
          <p:nvPr/>
        </p:nvSpPr>
        <p:spPr>
          <a:xfrm>
            <a:off x="635000" y="1219200"/>
            <a:ext cx="11734800" cy="11"/>
          </a:xfrm>
          <a:prstGeom prst="line">
            <a:avLst/>
          </a:prstGeom>
          <a:ln w="6350">
            <a:solidFill>
              <a:srgbClr val="FFFFFF"/>
            </a:solidFill>
            <a:miter lim="400000"/>
          </a:ln>
        </p:spPr>
        <p:txBody>
          <a:bodyPr lIns="0" tIns="0" rIns="0" bIns="0"/>
          <a:lstStyle/>
          <a:p>
            <a:pPr defTabSz="457200">
              <a:defRPr sz="1200">
                <a:solidFill>
                  <a:srgbClr val="000000"/>
                </a:solidFill>
                <a:uFillTx/>
              </a:defRPr>
            </a:pPr>
          </a:p>
        </p:txBody>
      </p:sp>
      <p:sp>
        <p:nvSpPr>
          <p:cNvPr id="233" name="Shape 233"/>
          <p:cNvSpPr/>
          <p:nvPr/>
        </p:nvSpPr>
        <p:spPr>
          <a:xfrm>
            <a:off x="635000" y="1473200"/>
            <a:ext cx="11734800" cy="1460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600"/>
              </a:lnSpc>
              <a:defRPr b="1" cap="all" spc="-239" sz="12000"/>
            </a:lvl1pPr>
          </a:lstStyle>
          <a:p>
            <a:pPr/>
            <a:r>
              <a:t>Q&amp;A</a:t>
            </a:r>
          </a:p>
        </p:txBody>
      </p:sp>
      <p:sp>
        <p:nvSpPr>
          <p:cNvPr id="234" name="Shape 234"/>
          <p:cNvSpPr/>
          <p:nvPr>
            <p:ph type="body" sz="quarter" idx="13"/>
          </p:nvPr>
        </p:nvSpPr>
        <p:spPr>
          <a:xfrm>
            <a:off x="635000" y="736600"/>
            <a:ext cx="10160000" cy="431800"/>
          </a:xfrm>
          <a:prstGeom prst="rect">
            <a:avLst/>
          </a:prstGeom>
        </p:spPr>
        <p:txBody>
          <a:bodyPr anchor="t"/>
          <a:lstStyle>
            <a:lvl1pPr>
              <a:lnSpc>
                <a:spcPts val="3200"/>
              </a:lnSpc>
              <a:defRPr b="1" cap="all" spc="-64" sz="3200">
                <a:solidFill>
                  <a:srgbClr val="000000"/>
                </a:solidFill>
              </a:defRPr>
            </a:lvl1pPr>
          </a:lstStyle>
          <a:p>
            <a:pPr/>
            <a:r>
              <a:t>insert class title</a:t>
            </a:r>
          </a:p>
        </p:txBody>
      </p:sp>
      <p:sp>
        <p:nvSpPr>
          <p:cNvPr id="235" name="Shape 235"/>
          <p:cNvSpPr/>
          <p:nvPr>
            <p:ph type="sldNum" sz="quarter" idx="2"/>
          </p:nvPr>
        </p:nvSpPr>
        <p:spPr>
          <a:xfrm>
            <a:off x="11927913" y="743207"/>
            <a:ext cx="448486" cy="418586"/>
          </a:xfrm>
          <a:prstGeom prst="rect">
            <a:avLst/>
          </a:prstGeom>
        </p:spPr>
        <p:txBody>
          <a:bodyPr lIns="0" tIns="0" rIns="0" bIns="0"/>
          <a:lstStyle>
            <a:lvl1pPr>
              <a:lnSpc>
                <a:spcPts val="3200"/>
              </a:lnSpc>
              <a:defRPr b="1" spc="-64" sz="3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Exit Tickets">
    <p:bg>
      <p:bgPr>
        <a:solidFill>
          <a:srgbClr val="FFAFC0"/>
        </a:solidFill>
      </p:bgPr>
    </p:bg>
    <p:spTree>
      <p:nvGrpSpPr>
        <p:cNvPr id="1" name=""/>
        <p:cNvGrpSpPr/>
        <p:nvPr/>
      </p:nvGrpSpPr>
      <p:grpSpPr>
        <a:xfrm>
          <a:off x="0" y="0"/>
          <a:ext cx="0" cy="0"/>
          <a:chOff x="0" y="0"/>
          <a:chExt cx="0" cy="0"/>
        </a:xfrm>
      </p:grpSpPr>
      <p:sp>
        <p:nvSpPr>
          <p:cNvPr id="242" name="Shape 242"/>
          <p:cNvSpPr/>
          <p:nvPr/>
        </p:nvSpPr>
        <p:spPr>
          <a:xfrm>
            <a:off x="635000" y="635000"/>
            <a:ext cx="11734800" cy="11"/>
          </a:xfrm>
          <a:prstGeom prst="line">
            <a:avLst/>
          </a:prstGeom>
          <a:ln w="6350">
            <a:solidFill>
              <a:srgbClr val="FFFFFF"/>
            </a:solidFill>
            <a:miter lim="400000"/>
          </a:ln>
        </p:spPr>
        <p:txBody>
          <a:bodyPr lIns="0" tIns="0" rIns="0" bIns="0"/>
          <a:lstStyle/>
          <a:p>
            <a:pPr defTabSz="457200">
              <a:defRPr sz="1200">
                <a:solidFill>
                  <a:srgbClr val="000000"/>
                </a:solidFill>
                <a:uFillTx/>
              </a:defRPr>
            </a:pPr>
          </a:p>
        </p:txBody>
      </p:sp>
      <p:sp>
        <p:nvSpPr>
          <p:cNvPr id="243" name="Shape 243"/>
          <p:cNvSpPr/>
          <p:nvPr/>
        </p:nvSpPr>
        <p:spPr>
          <a:xfrm>
            <a:off x="635000" y="1219200"/>
            <a:ext cx="11734800" cy="11"/>
          </a:xfrm>
          <a:prstGeom prst="line">
            <a:avLst/>
          </a:prstGeom>
          <a:ln w="6350">
            <a:solidFill>
              <a:srgbClr val="FFFFFF"/>
            </a:solidFill>
            <a:miter lim="400000"/>
          </a:ln>
        </p:spPr>
        <p:txBody>
          <a:bodyPr lIns="0" tIns="0" rIns="0" bIns="0"/>
          <a:lstStyle/>
          <a:p>
            <a:pPr defTabSz="457200">
              <a:defRPr sz="1200">
                <a:solidFill>
                  <a:srgbClr val="000000"/>
                </a:solidFill>
                <a:uFillTx/>
              </a:defRPr>
            </a:pPr>
          </a:p>
        </p:txBody>
      </p:sp>
      <p:sp>
        <p:nvSpPr>
          <p:cNvPr id="244" name="Shape 244"/>
          <p:cNvSpPr/>
          <p:nvPr/>
        </p:nvSpPr>
        <p:spPr>
          <a:xfrm>
            <a:off x="635000" y="1473200"/>
            <a:ext cx="11734800" cy="1460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600"/>
              </a:lnSpc>
              <a:defRPr b="1" cap="all" spc="-239" sz="12000"/>
            </a:lvl1pPr>
          </a:lstStyle>
          <a:p>
            <a:pPr/>
            <a:r>
              <a:t>exit tickets</a:t>
            </a:r>
          </a:p>
        </p:txBody>
      </p:sp>
      <p:sp>
        <p:nvSpPr>
          <p:cNvPr id="245" name="Shape 245"/>
          <p:cNvSpPr/>
          <p:nvPr>
            <p:ph type="body" sz="quarter" idx="13"/>
          </p:nvPr>
        </p:nvSpPr>
        <p:spPr>
          <a:xfrm>
            <a:off x="635000" y="736600"/>
            <a:ext cx="10160000" cy="431800"/>
          </a:xfrm>
          <a:prstGeom prst="rect">
            <a:avLst/>
          </a:prstGeom>
        </p:spPr>
        <p:txBody>
          <a:bodyPr anchor="t"/>
          <a:lstStyle>
            <a:lvl1pPr>
              <a:lnSpc>
                <a:spcPts val="3200"/>
              </a:lnSpc>
              <a:defRPr b="1" cap="all" spc="-64" sz="3200">
                <a:solidFill>
                  <a:srgbClr val="000000"/>
                </a:solidFill>
              </a:defRPr>
            </a:lvl1pPr>
          </a:lstStyle>
          <a:p>
            <a:pPr/>
            <a:r>
              <a:t>insert class title</a:t>
            </a:r>
          </a:p>
        </p:txBody>
      </p:sp>
      <p:sp>
        <p:nvSpPr>
          <p:cNvPr id="246" name="Shape 246"/>
          <p:cNvSpPr/>
          <p:nvPr>
            <p:ph type="sldNum" sz="quarter" idx="2"/>
          </p:nvPr>
        </p:nvSpPr>
        <p:spPr>
          <a:xfrm>
            <a:off x="11927913" y="743207"/>
            <a:ext cx="448486" cy="418586"/>
          </a:xfrm>
          <a:prstGeom prst="rect">
            <a:avLst/>
          </a:prstGeom>
        </p:spPr>
        <p:txBody>
          <a:bodyPr lIns="0" tIns="0" rIns="0" bIns="0"/>
          <a:lstStyle>
            <a:lvl1pPr>
              <a:lnSpc>
                <a:spcPts val="3200"/>
              </a:lnSpc>
              <a:defRPr b="1" spc="-64" sz="3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253" name="Shape 253"/>
          <p:cNvSpPr/>
          <p:nvPr>
            <p:ph type="sldNum" sz="quarter" idx="2"/>
          </p:nvPr>
        </p:nvSpPr>
        <p:spPr>
          <a:xfrm>
            <a:off x="12014200" y="743207"/>
            <a:ext cx="448485" cy="418586"/>
          </a:xfrm>
          <a:prstGeom prst="rect">
            <a:avLst/>
          </a:prstGeom>
        </p:spPr>
        <p:txBody>
          <a:bodyPr lIns="0" tIns="0" rIns="0" bIns="0"/>
          <a:lstStyle>
            <a:lvl1pPr algn="l">
              <a:lnSpc>
                <a:spcPts val="3200"/>
              </a:lnSpc>
              <a:defRPr b="1" spc="-64"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Activity copy">
    <p:bg>
      <p:bgPr>
        <a:solidFill>
          <a:srgbClr val="FFFFFF"/>
        </a:solidFill>
      </p:bgPr>
    </p:bg>
    <p:spTree>
      <p:nvGrpSpPr>
        <p:cNvPr id="1" name=""/>
        <p:cNvGrpSpPr/>
        <p:nvPr/>
      </p:nvGrpSpPr>
      <p:grpSpPr>
        <a:xfrm>
          <a:off x="0" y="0"/>
          <a:ext cx="0" cy="0"/>
          <a:chOff x="0" y="0"/>
          <a:chExt cx="0" cy="0"/>
        </a:xfrm>
      </p:grpSpPr>
      <p:sp>
        <p:nvSpPr>
          <p:cNvPr id="260" name="Shape 260"/>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261" name="Shape 261"/>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grpSp>
        <p:nvGrpSpPr>
          <p:cNvPr id="264" name="Group 264"/>
          <p:cNvGrpSpPr/>
          <p:nvPr/>
        </p:nvGrpSpPr>
        <p:grpSpPr>
          <a:xfrm>
            <a:off x="1384300" y="3130550"/>
            <a:ext cx="1270000" cy="1270000"/>
            <a:chOff x="0" y="0"/>
            <a:chExt cx="1269999" cy="1269999"/>
          </a:xfrm>
        </p:grpSpPr>
        <p:pic>
          <p:nvPicPr>
            <p:cNvPr id="262" name="droppedImage.pdf"/>
            <p:cNvPicPr>
              <a:picLocks noChangeAspect="1"/>
            </p:cNvPicPr>
            <p:nvPr/>
          </p:nvPicPr>
          <p:blipFill>
            <a:blip r:embed="rId2">
              <a:extLst/>
            </a:blip>
            <a:stretch>
              <a:fillRect/>
            </a:stretch>
          </p:blipFill>
          <p:spPr>
            <a:xfrm>
              <a:off x="0" y="0"/>
              <a:ext cx="1270000" cy="1270000"/>
            </a:xfrm>
            <a:prstGeom prst="rect">
              <a:avLst/>
            </a:prstGeom>
            <a:ln w="12700" cap="flat">
              <a:noFill/>
              <a:miter lim="400000"/>
            </a:ln>
            <a:effectLst/>
          </p:spPr>
        </p:pic>
        <p:sp>
          <p:nvSpPr>
            <p:cNvPr id="263" name="Shape 263"/>
            <p:cNvSpPr/>
            <p:nvPr/>
          </p:nvSpPr>
          <p:spPr>
            <a:xfrm>
              <a:off x="88900" y="415925"/>
              <a:ext cx="1079500" cy="488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nSpc>
                  <a:spcPct val="75000"/>
                </a:lnSpc>
                <a:buClr>
                  <a:srgbClr val="000000"/>
                </a:buClr>
                <a:defRPr b="1" spc="-36" sz="1800"/>
              </a:lvl1pPr>
            </a:lstStyle>
            <a:p>
              <a:pPr/>
              <a:r>
                <a:t>EXERCISE</a:t>
              </a:r>
            </a:p>
          </p:txBody>
        </p:sp>
      </p:grpSp>
      <p:sp>
        <p:nvSpPr>
          <p:cNvPr id="265" name="Shape 265"/>
          <p:cNvSpPr/>
          <p:nvPr/>
        </p:nvSpPr>
        <p:spPr>
          <a:xfrm flipV="1">
            <a:off x="3225800" y="1803659"/>
            <a:ext cx="1" cy="4430479"/>
          </a:xfrm>
          <a:prstGeom prst="line">
            <a:avLst/>
          </a:prstGeom>
          <a:ln w="12700">
            <a:solidFill>
              <a:srgbClr val="EAEAEA"/>
            </a:solidFill>
            <a:miter lim="400000"/>
          </a:ln>
        </p:spPr>
        <p:txBody>
          <a:bodyPr lIns="0" tIns="0" rIns="0" bIns="0"/>
          <a:lstStyle/>
          <a:p>
            <a:pPr defTabSz="457200">
              <a:defRPr sz="1200">
                <a:solidFill>
                  <a:srgbClr val="000000"/>
                </a:solidFill>
                <a:uFillTx/>
              </a:defRPr>
            </a:pPr>
          </a:p>
        </p:txBody>
      </p:sp>
      <p:sp>
        <p:nvSpPr>
          <p:cNvPr id="266" name="Shape 266"/>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ACTIVITY</a:t>
            </a:r>
          </a:p>
        </p:txBody>
      </p:sp>
      <p:sp>
        <p:nvSpPr>
          <p:cNvPr id="267" name="Shape 267"/>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Chapter">
    <p:bg>
      <p:bgPr>
        <a:solidFill>
          <a:srgbClr val="1EC9C6"/>
        </a:solidFill>
      </p:bgPr>
    </p:bg>
    <p:spTree>
      <p:nvGrpSpPr>
        <p:cNvPr id="1" name=""/>
        <p:cNvGrpSpPr/>
        <p:nvPr/>
      </p:nvGrpSpPr>
      <p:grpSpPr>
        <a:xfrm>
          <a:off x="0" y="0"/>
          <a:ext cx="0" cy="0"/>
          <a:chOff x="0" y="0"/>
          <a:chExt cx="0" cy="0"/>
        </a:xfrm>
      </p:grpSpPr>
      <p:sp>
        <p:nvSpPr>
          <p:cNvPr id="23" name="Shape 23"/>
          <p:cNvSpPr/>
          <p:nvPr/>
        </p:nvSpPr>
        <p:spPr>
          <a:xfrm>
            <a:off x="635000" y="635000"/>
            <a:ext cx="11734800" cy="11"/>
          </a:xfrm>
          <a:prstGeom prst="line">
            <a:avLst/>
          </a:prstGeom>
          <a:ln w="6350">
            <a:solidFill>
              <a:srgbClr val="FFFFFF"/>
            </a:solidFill>
            <a:miter lim="400000"/>
          </a:ln>
        </p:spPr>
        <p:txBody>
          <a:bodyPr lIns="0" tIns="0" rIns="0" bIns="0"/>
          <a:lstStyle/>
          <a:p>
            <a:pPr defTabSz="457200">
              <a:defRPr sz="1200">
                <a:solidFill>
                  <a:srgbClr val="000000"/>
                </a:solidFill>
                <a:uFillTx/>
              </a:defRPr>
            </a:pPr>
          </a:p>
        </p:txBody>
      </p:sp>
      <p:sp>
        <p:nvSpPr>
          <p:cNvPr id="24" name="Shape 24"/>
          <p:cNvSpPr/>
          <p:nvPr/>
        </p:nvSpPr>
        <p:spPr>
          <a:xfrm>
            <a:off x="635000" y="1219200"/>
            <a:ext cx="11734800" cy="11"/>
          </a:xfrm>
          <a:prstGeom prst="line">
            <a:avLst/>
          </a:prstGeom>
          <a:ln w="6350">
            <a:solidFill>
              <a:srgbClr val="FFFFFF"/>
            </a:solidFill>
            <a:miter lim="400000"/>
          </a:ln>
        </p:spPr>
        <p:txBody>
          <a:bodyPr lIns="0" tIns="0" rIns="0" bIns="0"/>
          <a:lstStyle/>
          <a:p>
            <a:pPr defTabSz="457200">
              <a:defRPr sz="1200">
                <a:solidFill>
                  <a:srgbClr val="000000"/>
                </a:solidFill>
                <a:uFillTx/>
              </a:defRPr>
            </a:pPr>
          </a:p>
        </p:txBody>
      </p:sp>
      <p:sp>
        <p:nvSpPr>
          <p:cNvPr id="25" name="Shape 25"/>
          <p:cNvSpPr/>
          <p:nvPr>
            <p:ph type="body" sz="quarter" idx="13"/>
          </p:nvPr>
        </p:nvSpPr>
        <p:spPr>
          <a:xfrm>
            <a:off x="635000" y="736600"/>
            <a:ext cx="10160000" cy="431800"/>
          </a:xfrm>
          <a:prstGeom prst="rect">
            <a:avLst/>
          </a:prstGeom>
        </p:spPr>
        <p:txBody>
          <a:bodyPr anchor="t"/>
          <a:lstStyle>
            <a:lvl1pPr>
              <a:lnSpc>
                <a:spcPts val="3200"/>
              </a:lnSpc>
              <a:defRPr b="1" cap="all" spc="-64" sz="3200">
                <a:solidFill>
                  <a:srgbClr val="000000"/>
                </a:solidFill>
              </a:defRPr>
            </a:lvl1pPr>
          </a:lstStyle>
          <a:p>
            <a:pPr/>
            <a:r>
              <a:t>insert class title</a:t>
            </a:r>
          </a:p>
        </p:txBody>
      </p:sp>
      <p:sp>
        <p:nvSpPr>
          <p:cNvPr id="26" name="Shape 26"/>
          <p:cNvSpPr/>
          <p:nvPr>
            <p:ph type="body" sz="half" idx="14"/>
          </p:nvPr>
        </p:nvSpPr>
        <p:spPr>
          <a:xfrm>
            <a:off x="635000" y="1473200"/>
            <a:ext cx="11734800" cy="2773651"/>
          </a:xfrm>
          <a:prstGeom prst="rect">
            <a:avLst/>
          </a:prstGeom>
          <a:ln>
            <a:miter lim="400000"/>
          </a:ln>
        </p:spPr>
        <p:txBody>
          <a:bodyPr anchor="t">
            <a:spAutoFit/>
          </a:bodyPr>
          <a:lstStyle>
            <a:lvl1pPr defTabSz="1308100">
              <a:lnSpc>
                <a:spcPts val="10600"/>
              </a:lnSpc>
              <a:defRPr b="1" cap="all" spc="-239" sz="12000"/>
            </a:lvl1pPr>
          </a:lstStyle>
          <a:p>
            <a:pPr/>
            <a:r>
              <a:t>insert chapter title</a:t>
            </a:r>
          </a:p>
        </p:txBody>
      </p:sp>
      <p:sp>
        <p:nvSpPr>
          <p:cNvPr id="27" name="Shape 27"/>
          <p:cNvSpPr/>
          <p:nvPr>
            <p:ph type="sldNum" sz="quarter" idx="2"/>
          </p:nvPr>
        </p:nvSpPr>
        <p:spPr>
          <a:xfrm>
            <a:off x="11927913" y="743207"/>
            <a:ext cx="448486" cy="418586"/>
          </a:xfrm>
          <a:prstGeom prst="rect">
            <a:avLst/>
          </a:prstGeom>
        </p:spPr>
        <p:txBody>
          <a:bodyPr lIns="0" tIns="0" rIns="0" bIns="0"/>
          <a:lstStyle>
            <a:lvl1pPr>
              <a:lnSpc>
                <a:spcPts val="3200"/>
              </a:lnSpc>
              <a:defRPr b="1" spc="-64" sz="3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Content: Text, 1 Column">
    <p:bg>
      <p:bgPr>
        <a:solidFill>
          <a:srgbClr val="FFFFFF"/>
        </a:solidFill>
      </p:bgPr>
    </p:bg>
    <p:spTree>
      <p:nvGrpSpPr>
        <p:cNvPr id="1" name=""/>
        <p:cNvGrpSpPr/>
        <p:nvPr/>
      </p:nvGrpSpPr>
      <p:grpSpPr>
        <a:xfrm>
          <a:off x="0" y="0"/>
          <a:ext cx="0" cy="0"/>
          <a:chOff x="0" y="0"/>
          <a:chExt cx="0" cy="0"/>
        </a:xfrm>
      </p:grpSpPr>
      <p:sp>
        <p:nvSpPr>
          <p:cNvPr id="34" name="Shape 34"/>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35" name="Shape 35"/>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36" name="Shape 36"/>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insert chapter title</a:t>
            </a:r>
          </a:p>
        </p:txBody>
      </p:sp>
      <p:sp>
        <p:nvSpPr>
          <p:cNvPr id="37" name="Shape 37"/>
          <p:cNvSpPr/>
          <p:nvPr>
            <p:ph type="title"/>
          </p:nvPr>
        </p:nvSpPr>
        <p:spPr>
          <a:xfrm>
            <a:off x="635000" y="1473200"/>
            <a:ext cx="11734800" cy="711200"/>
          </a:xfrm>
          <a:prstGeom prst="rect">
            <a:avLst/>
          </a:prstGeom>
        </p:spPr>
        <p:txBody>
          <a:bodyPr/>
          <a:lstStyle>
            <a:lvl1pPr>
              <a:lnSpc>
                <a:spcPts val="5000"/>
              </a:lnSpc>
              <a:defRPr spc="-107" sz="5400">
                <a:solidFill>
                  <a:srgbClr val="000000"/>
                </a:solidFill>
                <a:uFill>
                  <a:solidFill>
                    <a:srgbClr val="000000"/>
                  </a:solidFill>
                </a:uFill>
              </a:defRPr>
            </a:lvl1pPr>
          </a:lstStyle>
          <a:p>
            <a:pPr/>
            <a:r>
              <a:t>Title Text</a:t>
            </a:r>
          </a:p>
        </p:txBody>
      </p:sp>
      <p:sp>
        <p:nvSpPr>
          <p:cNvPr id="38" name="Shape 38"/>
          <p:cNvSpPr/>
          <p:nvPr>
            <p:ph type="body" idx="1"/>
          </p:nvPr>
        </p:nvSpPr>
        <p:spPr>
          <a:xfrm>
            <a:off x="632056" y="2413000"/>
            <a:ext cx="11734801" cy="3810000"/>
          </a:xfrm>
          <a:prstGeom prst="rect">
            <a:avLst/>
          </a:prstGeom>
        </p:spPr>
        <p:txBody>
          <a:bodyPr anchor="t"/>
          <a:lstStyle>
            <a:lvl1pPr>
              <a:lnSpc>
                <a:spcPct val="100000"/>
              </a:lnSpc>
              <a:spcBef>
                <a:spcPts val="1000"/>
              </a:spcBef>
              <a:defRPr sz="2800">
                <a:solidFill>
                  <a:srgbClr val="000000"/>
                </a:solidFill>
                <a:uFill>
                  <a:solidFill>
                    <a:srgbClr val="000000"/>
                  </a:solidFill>
                </a:uFill>
              </a:defRPr>
            </a:lvl1pPr>
            <a:lvl2pPr marL="660400">
              <a:lnSpc>
                <a:spcPct val="100000"/>
              </a:lnSpc>
              <a:spcBef>
                <a:spcPts val="1000"/>
              </a:spcBef>
              <a:defRPr sz="2800">
                <a:solidFill>
                  <a:srgbClr val="000000"/>
                </a:solidFill>
                <a:uFill>
                  <a:solidFill>
                    <a:srgbClr val="000000"/>
                  </a:solidFill>
                </a:uFill>
              </a:defRPr>
            </a:lvl2pPr>
            <a:lvl3pPr marL="1117600">
              <a:lnSpc>
                <a:spcPct val="100000"/>
              </a:lnSpc>
              <a:spcBef>
                <a:spcPts val="1000"/>
              </a:spcBef>
              <a:defRPr sz="2800">
                <a:solidFill>
                  <a:srgbClr val="000000"/>
                </a:solidFill>
                <a:uFill>
                  <a:solidFill>
                    <a:srgbClr val="000000"/>
                  </a:solidFill>
                </a:uFill>
              </a:defRPr>
            </a:lvl3pPr>
            <a:lvl4pPr marL="1574800">
              <a:lnSpc>
                <a:spcPct val="100000"/>
              </a:lnSpc>
              <a:spcBef>
                <a:spcPts val="1000"/>
              </a:spcBef>
              <a:defRPr sz="2800">
                <a:solidFill>
                  <a:srgbClr val="000000"/>
                </a:solidFill>
                <a:uFill>
                  <a:solidFill>
                    <a:srgbClr val="000000"/>
                  </a:solidFill>
                </a:uFill>
              </a:defRPr>
            </a:lvl4pPr>
            <a:lvl5pPr marL="2032000">
              <a:lnSpc>
                <a:spcPct val="100000"/>
              </a:lnSpc>
              <a:spcBef>
                <a:spcPts val="1000"/>
              </a:spcBef>
              <a:defRPr sz="28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39" name="Shape 39"/>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Content: Full Page Image">
    <p:bg>
      <p:bgPr>
        <a:solidFill>
          <a:srgbClr val="FFFFFF"/>
        </a:solidFill>
      </p:bgPr>
    </p:bg>
    <p:spTree>
      <p:nvGrpSpPr>
        <p:cNvPr id="1" name=""/>
        <p:cNvGrpSpPr/>
        <p:nvPr/>
      </p:nvGrpSpPr>
      <p:grpSpPr>
        <a:xfrm>
          <a:off x="0" y="0"/>
          <a:ext cx="0" cy="0"/>
          <a:chOff x="0" y="0"/>
          <a:chExt cx="0" cy="0"/>
        </a:xfrm>
      </p:grpSpPr>
      <p:sp>
        <p:nvSpPr>
          <p:cNvPr id="46" name="Shape 46"/>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47" name="Shape 47"/>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48" name="Shape 48"/>
          <p:cNvSpPr/>
          <p:nvPr>
            <p:ph type="obj" idx="3"/>
          </p:nvPr>
        </p:nvSpPr>
        <p:spPr>
          <a:xfrm>
            <a:off x="317500" y="317500"/>
            <a:ext cx="12369800" cy="6667500"/>
          </a:xfrm>
          <a:prstGeom prst="rect">
            <a:avLst/>
          </a:prstGeom>
          <a:ln>
            <a:miter lim="400000"/>
          </a:ln>
        </p:spPr>
        <p:txBody>
          <a:bodyPr lIns="50800" tIns="50800" rIns="50800" bIns="50800" anchor="ctr"/>
          <a:lstStyle/>
          <a:p>
            <a:pPr defTabSz="1308100">
              <a:lnSpc>
                <a:spcPct val="100000"/>
              </a:lnSpc>
              <a:defRPr sz="2400"/>
            </a:pPr>
          </a:p>
        </p:txBody>
      </p:sp>
      <p:sp>
        <p:nvSpPr>
          <p:cNvPr id="49" name="Shape 49"/>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insert chapter title</a:t>
            </a:r>
          </a:p>
        </p:txBody>
      </p:sp>
      <p:sp>
        <p:nvSpPr>
          <p:cNvPr id="50" name="Shape 50"/>
          <p:cNvSpPr/>
          <p:nvPr>
            <p:ph type="title"/>
          </p:nvPr>
        </p:nvSpPr>
        <p:spPr>
          <a:xfrm>
            <a:off x="635000" y="1473200"/>
            <a:ext cx="11734800" cy="1498600"/>
          </a:xfrm>
          <a:prstGeom prst="rect">
            <a:avLst/>
          </a:prstGeom>
        </p:spPr>
        <p:txBody>
          <a:bodyPr/>
          <a:lstStyle>
            <a:lvl1pPr>
              <a:lnSpc>
                <a:spcPts val="5000"/>
              </a:lnSpc>
              <a:defRPr spc="-107" sz="5400">
                <a:solidFill>
                  <a:srgbClr val="000000"/>
                </a:solidFill>
                <a:uFill>
                  <a:solidFill>
                    <a:srgbClr val="000000"/>
                  </a:solidFill>
                </a:uFill>
              </a:defRPr>
            </a:lvl1pPr>
          </a:lstStyle>
          <a:p>
            <a:pPr/>
            <a:r>
              <a:t>Title Text</a:t>
            </a:r>
          </a:p>
        </p:txBody>
      </p:sp>
      <p:sp>
        <p:nvSpPr>
          <p:cNvPr id="51" name="Shape 51"/>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Exercise">
    <p:bg>
      <p:bgPr>
        <a:solidFill>
          <a:srgbClr val="FFFFFF"/>
        </a:solidFill>
      </p:bgPr>
    </p:bg>
    <p:spTree>
      <p:nvGrpSpPr>
        <p:cNvPr id="1" name=""/>
        <p:cNvGrpSpPr/>
        <p:nvPr/>
      </p:nvGrpSpPr>
      <p:grpSpPr>
        <a:xfrm>
          <a:off x="0" y="0"/>
          <a:ext cx="0" cy="0"/>
          <a:chOff x="0" y="0"/>
          <a:chExt cx="0" cy="0"/>
        </a:xfrm>
      </p:grpSpPr>
      <p:sp>
        <p:nvSpPr>
          <p:cNvPr id="58" name="Shape 58"/>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59" name="Shape 59"/>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60" name="Shape 60"/>
          <p:cNvSpPr/>
          <p:nvPr/>
        </p:nvSpPr>
        <p:spPr>
          <a:xfrm flipV="1">
            <a:off x="635000" y="2781010"/>
            <a:ext cx="3735026" cy="290"/>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61" name="Shape 61"/>
          <p:cNvSpPr/>
          <p:nvPr/>
        </p:nvSpPr>
        <p:spPr>
          <a:xfrm flipV="1">
            <a:off x="4622800" y="2781142"/>
            <a:ext cx="7742696" cy="159"/>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62" name="Shape 62"/>
          <p:cNvSpPr/>
          <p:nvPr/>
        </p:nvSpPr>
        <p:spPr>
          <a:xfrm flipV="1">
            <a:off x="635000" y="5752810"/>
            <a:ext cx="3735026" cy="290"/>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63" name="Shape 63"/>
          <p:cNvSpPr/>
          <p:nvPr/>
        </p:nvSpPr>
        <p:spPr>
          <a:xfrm>
            <a:off x="4635500" y="5753100"/>
            <a:ext cx="7731808" cy="17"/>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64" name="Shape 64"/>
          <p:cNvSpPr/>
          <p:nvPr/>
        </p:nvSpPr>
        <p:spPr>
          <a:xfrm>
            <a:off x="635000" y="2387600"/>
            <a:ext cx="3733800" cy="304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key objective(s)</a:t>
            </a:r>
          </a:p>
        </p:txBody>
      </p:sp>
      <p:sp>
        <p:nvSpPr>
          <p:cNvPr id="65" name="Shape 65"/>
          <p:cNvSpPr/>
          <p:nvPr/>
        </p:nvSpPr>
        <p:spPr>
          <a:xfrm>
            <a:off x="4635500" y="2387600"/>
            <a:ext cx="3733800" cy="304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agenda</a:t>
            </a:r>
          </a:p>
        </p:txBody>
      </p:sp>
      <p:sp>
        <p:nvSpPr>
          <p:cNvPr id="66" name="Shape 66"/>
          <p:cNvSpPr/>
          <p:nvPr/>
        </p:nvSpPr>
        <p:spPr>
          <a:xfrm>
            <a:off x="4635500" y="5359400"/>
            <a:ext cx="7747000" cy="304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resources</a:t>
            </a:r>
          </a:p>
        </p:txBody>
      </p:sp>
      <p:sp>
        <p:nvSpPr>
          <p:cNvPr id="67" name="Shape 67"/>
          <p:cNvSpPr/>
          <p:nvPr/>
        </p:nvSpPr>
        <p:spPr>
          <a:xfrm>
            <a:off x="635000" y="5359400"/>
            <a:ext cx="3733800" cy="304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deliverable</a:t>
            </a:r>
          </a:p>
        </p:txBody>
      </p:sp>
      <p:sp>
        <p:nvSpPr>
          <p:cNvPr id="68" name="Shape 68"/>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Exercise</a:t>
            </a:r>
          </a:p>
        </p:txBody>
      </p:sp>
      <p:sp>
        <p:nvSpPr>
          <p:cNvPr id="69" name="Shape 69"/>
          <p:cNvSpPr/>
          <p:nvPr>
            <p:ph type="body" sz="quarter" idx="14"/>
          </p:nvPr>
        </p:nvSpPr>
        <p:spPr>
          <a:xfrm>
            <a:off x="635000" y="2971800"/>
            <a:ext cx="3733800" cy="609600"/>
          </a:xfrm>
          <a:prstGeom prst="rect">
            <a:avLst/>
          </a:prstGeom>
          <a:ln>
            <a:miter lim="400000"/>
          </a:ln>
        </p:spPr>
        <p:txBody>
          <a:bodyPr anchor="t">
            <a:spAutoFit/>
          </a:bodyPr>
          <a:lstStyle>
            <a:lvl1pPr defTabSz="1308100">
              <a:lnSpc>
                <a:spcPct val="100000"/>
              </a:lnSpc>
              <a:spcBef>
                <a:spcPts val="1000"/>
              </a:spcBef>
              <a:buFont typeface="Lucida Grande"/>
              <a:defRPr sz="2000">
                <a:solidFill>
                  <a:srgbClr val="000000"/>
                </a:solidFill>
                <a:uFill>
                  <a:solidFill>
                    <a:srgbClr val="000000"/>
                  </a:solidFill>
                </a:uFill>
              </a:defRPr>
            </a:lvl1pPr>
          </a:lstStyle>
          <a:p>
            <a:pPr/>
            <a:r>
              <a:t>Insert learning/exercise objectives</a:t>
            </a:r>
          </a:p>
        </p:txBody>
      </p:sp>
      <p:sp>
        <p:nvSpPr>
          <p:cNvPr id="70" name="Shape 70"/>
          <p:cNvSpPr/>
          <p:nvPr>
            <p:ph type="body" sz="quarter" idx="15"/>
          </p:nvPr>
        </p:nvSpPr>
        <p:spPr>
          <a:xfrm>
            <a:off x="4635500" y="2971800"/>
            <a:ext cx="1104900" cy="304800"/>
          </a:xfrm>
          <a:prstGeom prst="rect">
            <a:avLst/>
          </a:prstGeom>
          <a:ln>
            <a:miter lim="400000"/>
          </a:ln>
        </p:spPr>
        <p:txBody>
          <a:bodyPr anchor="t">
            <a:spAutoFit/>
          </a:bodyPr>
          <a:lstStyle>
            <a:lvl1pPr defTabSz="1308100">
              <a:lnSpc>
                <a:spcPct val="100000"/>
              </a:lnSpc>
              <a:spcBef>
                <a:spcPts val="1000"/>
              </a:spcBef>
              <a:buFont typeface="Lucida Grande"/>
              <a:defRPr i="1" sz="2000">
                <a:solidFill>
                  <a:srgbClr val="000000"/>
                </a:solidFill>
                <a:uFill>
                  <a:solidFill>
                    <a:srgbClr val="000000"/>
                  </a:solidFill>
                </a:uFill>
              </a:defRPr>
            </a:lvl1pPr>
          </a:lstStyle>
          <a:p>
            <a:pPr/>
            <a:r>
              <a:t>Time</a:t>
            </a:r>
          </a:p>
        </p:txBody>
      </p:sp>
      <p:sp>
        <p:nvSpPr>
          <p:cNvPr id="71" name="Shape 71"/>
          <p:cNvSpPr/>
          <p:nvPr>
            <p:ph type="body" sz="quarter" idx="16"/>
          </p:nvPr>
        </p:nvSpPr>
        <p:spPr>
          <a:xfrm>
            <a:off x="6172200" y="2971800"/>
            <a:ext cx="6197600" cy="304800"/>
          </a:xfrm>
          <a:prstGeom prst="rect">
            <a:avLst/>
          </a:prstGeom>
          <a:ln>
            <a:miter lim="400000"/>
          </a:ln>
        </p:spPr>
        <p:txBody>
          <a:bodyPr anchor="t">
            <a:spAutoFit/>
          </a:bodyPr>
          <a:lstStyle>
            <a:lvl1pPr marL="254000" indent="-254000" defTabSz="1308100">
              <a:lnSpc>
                <a:spcPct val="100000"/>
              </a:lnSpc>
              <a:spcBef>
                <a:spcPts val="1000"/>
              </a:spcBef>
              <a:buSzPct val="100000"/>
              <a:buAutoNum type="arabicPeriod" startAt="1"/>
              <a:defRPr sz="2000">
                <a:solidFill>
                  <a:srgbClr val="000000"/>
                </a:solidFill>
                <a:uFill>
                  <a:solidFill>
                    <a:srgbClr val="000000"/>
                  </a:solidFill>
                </a:uFill>
              </a:defRPr>
            </a:lvl1pPr>
          </a:lstStyle>
          <a:p>
            <a:pPr/>
            <a:r>
              <a:t>Insert key steps</a:t>
            </a:r>
          </a:p>
        </p:txBody>
      </p:sp>
      <p:sp>
        <p:nvSpPr>
          <p:cNvPr id="72" name="Shape 72"/>
          <p:cNvSpPr/>
          <p:nvPr>
            <p:ph type="body" sz="quarter" idx="17"/>
          </p:nvPr>
        </p:nvSpPr>
        <p:spPr>
          <a:xfrm>
            <a:off x="635000" y="5943600"/>
            <a:ext cx="3733800" cy="304800"/>
          </a:xfrm>
          <a:prstGeom prst="rect">
            <a:avLst/>
          </a:prstGeom>
          <a:ln>
            <a:miter lim="400000"/>
          </a:ln>
        </p:spPr>
        <p:txBody>
          <a:bodyPr anchor="t">
            <a:spAutoFit/>
          </a:bodyPr>
          <a:lstStyle>
            <a:lvl1pPr defTabSz="1308100">
              <a:lnSpc>
                <a:spcPct val="100000"/>
              </a:lnSpc>
              <a:spcBef>
                <a:spcPts val="1000"/>
              </a:spcBef>
              <a:buFont typeface="Lucida Grande"/>
              <a:defRPr sz="2000">
                <a:solidFill>
                  <a:srgbClr val="000000"/>
                </a:solidFill>
                <a:uFill>
                  <a:solidFill>
                    <a:srgbClr val="000000"/>
                  </a:solidFill>
                </a:uFill>
              </a:defRPr>
            </a:lvl1pPr>
          </a:lstStyle>
          <a:p>
            <a:pPr/>
            <a:r>
              <a:t>Insert deliverable/outcome</a:t>
            </a:r>
          </a:p>
        </p:txBody>
      </p:sp>
      <p:sp>
        <p:nvSpPr>
          <p:cNvPr id="73" name="Shape 73"/>
          <p:cNvSpPr/>
          <p:nvPr>
            <p:ph type="body" sz="quarter" idx="18"/>
          </p:nvPr>
        </p:nvSpPr>
        <p:spPr>
          <a:xfrm>
            <a:off x="4635500" y="5943600"/>
            <a:ext cx="7747000" cy="304800"/>
          </a:xfrm>
          <a:prstGeom prst="rect">
            <a:avLst/>
          </a:prstGeom>
          <a:ln>
            <a:miter lim="400000"/>
          </a:ln>
        </p:spPr>
        <p:txBody>
          <a:bodyPr anchor="t">
            <a:spAutoFit/>
          </a:bodyPr>
          <a:lstStyle>
            <a:lvl1pPr defTabSz="1308100">
              <a:lnSpc>
                <a:spcPct val="100000"/>
              </a:lnSpc>
              <a:spcBef>
                <a:spcPts val="1000"/>
              </a:spcBef>
              <a:buFont typeface="Lucida Grande"/>
              <a:defRPr sz="2000">
                <a:solidFill>
                  <a:srgbClr val="000000"/>
                </a:solidFill>
                <a:uFill>
                  <a:solidFill>
                    <a:srgbClr val="000000"/>
                  </a:solidFill>
                </a:uFill>
              </a:defRPr>
            </a:lvl1pPr>
          </a:lstStyle>
          <a:p>
            <a:pPr/>
            <a:r>
              <a:t>List resources required / used</a:t>
            </a:r>
          </a:p>
        </p:txBody>
      </p:sp>
      <p:sp>
        <p:nvSpPr>
          <p:cNvPr id="74" name="Shape 74"/>
          <p:cNvSpPr/>
          <p:nvPr>
            <p:ph type="sldNum" sz="quarter" idx="2"/>
          </p:nvPr>
        </p:nvSpPr>
        <p:spPr>
          <a:xfrm>
            <a:off x="12014200" y="743207"/>
            <a:ext cx="448485" cy="418586"/>
          </a:xfrm>
          <a:prstGeom prst="rect">
            <a:avLst/>
          </a:prstGeom>
        </p:spPr>
        <p:txBody>
          <a:bodyPr lIns="0" tIns="0" rIns="0" bIns="0"/>
          <a:lstStyle>
            <a:lvl1pPr algn="l">
              <a:lnSpc>
                <a:spcPts val="3200"/>
              </a:lnSpc>
              <a:defRPr b="1" spc="-64"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Case Study">
    <p:bg>
      <p:bgPr>
        <a:solidFill>
          <a:srgbClr val="FFFFFF"/>
        </a:solidFill>
      </p:bgPr>
    </p:bg>
    <p:spTree>
      <p:nvGrpSpPr>
        <p:cNvPr id="1" name=""/>
        <p:cNvGrpSpPr/>
        <p:nvPr/>
      </p:nvGrpSpPr>
      <p:grpSpPr>
        <a:xfrm>
          <a:off x="0" y="0"/>
          <a:ext cx="0" cy="0"/>
          <a:chOff x="0" y="0"/>
          <a:chExt cx="0" cy="0"/>
        </a:xfrm>
      </p:grpSpPr>
      <p:sp>
        <p:nvSpPr>
          <p:cNvPr id="81" name="Shape 81"/>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82" name="Shape 82"/>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83" name="Shape 83"/>
          <p:cNvSpPr/>
          <p:nvPr/>
        </p:nvSpPr>
        <p:spPr>
          <a:xfrm flipV="1">
            <a:off x="8623300" y="2781010"/>
            <a:ext cx="3735026" cy="290"/>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84" name="Shape 84"/>
          <p:cNvSpPr/>
          <p:nvPr/>
        </p:nvSpPr>
        <p:spPr>
          <a:xfrm flipV="1">
            <a:off x="635000" y="2781142"/>
            <a:ext cx="7742696" cy="159"/>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85" name="Shape 85"/>
          <p:cNvSpPr/>
          <p:nvPr/>
        </p:nvSpPr>
        <p:spPr>
          <a:xfrm>
            <a:off x="635000" y="2387600"/>
            <a:ext cx="3733800" cy="304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summary</a:t>
            </a:r>
          </a:p>
        </p:txBody>
      </p:sp>
      <p:sp>
        <p:nvSpPr>
          <p:cNvPr id="86" name="Shape 86"/>
          <p:cNvSpPr/>
          <p:nvPr/>
        </p:nvSpPr>
        <p:spPr>
          <a:xfrm>
            <a:off x="8636000" y="2387600"/>
            <a:ext cx="3733800" cy="304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key challenge / question</a:t>
            </a:r>
          </a:p>
        </p:txBody>
      </p:sp>
      <p:sp>
        <p:nvSpPr>
          <p:cNvPr id="87" name="Shape 87"/>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Case study</a:t>
            </a:r>
          </a:p>
        </p:txBody>
      </p:sp>
      <p:sp>
        <p:nvSpPr>
          <p:cNvPr id="88" name="Shape 88"/>
          <p:cNvSpPr/>
          <p:nvPr>
            <p:ph type="body" sz="quarter" idx="14"/>
          </p:nvPr>
        </p:nvSpPr>
        <p:spPr>
          <a:xfrm>
            <a:off x="8636000" y="2971800"/>
            <a:ext cx="3733800" cy="609600"/>
          </a:xfrm>
          <a:prstGeom prst="rect">
            <a:avLst/>
          </a:prstGeom>
          <a:ln>
            <a:miter lim="400000"/>
          </a:ln>
        </p:spPr>
        <p:txBody>
          <a:bodyPr anchor="t">
            <a:spAutoFit/>
          </a:bodyPr>
          <a:lstStyle>
            <a:lvl1pPr defTabSz="1308100">
              <a:lnSpc>
                <a:spcPct val="100000"/>
              </a:lnSpc>
              <a:spcBef>
                <a:spcPts val="1000"/>
              </a:spcBef>
              <a:buFont typeface="Lucida Grande"/>
              <a:defRPr sz="2000">
                <a:solidFill>
                  <a:srgbClr val="000000"/>
                </a:solidFill>
                <a:uFill>
                  <a:solidFill>
                    <a:srgbClr val="000000"/>
                  </a:solidFill>
                </a:uFill>
              </a:defRPr>
            </a:lvl1pPr>
          </a:lstStyle>
          <a:p>
            <a:pPr/>
            <a:r>
              <a:t>Insert problem or challenge faced and key case questions</a:t>
            </a:r>
          </a:p>
        </p:txBody>
      </p:sp>
      <p:sp>
        <p:nvSpPr>
          <p:cNvPr id="89" name="Shape 89"/>
          <p:cNvSpPr/>
          <p:nvPr>
            <p:ph type="body" sz="quarter" idx="15"/>
          </p:nvPr>
        </p:nvSpPr>
        <p:spPr>
          <a:xfrm>
            <a:off x="635000" y="2971800"/>
            <a:ext cx="7721600" cy="304800"/>
          </a:xfrm>
          <a:prstGeom prst="rect">
            <a:avLst/>
          </a:prstGeom>
          <a:ln>
            <a:miter lim="400000"/>
          </a:ln>
        </p:spPr>
        <p:txBody>
          <a:bodyPr anchor="t">
            <a:spAutoFit/>
          </a:bodyPr>
          <a:lstStyle>
            <a:lvl1pPr defTabSz="1308100">
              <a:lnSpc>
                <a:spcPct val="100000"/>
              </a:lnSpc>
              <a:spcBef>
                <a:spcPts val="1000"/>
              </a:spcBef>
              <a:defRPr sz="2000">
                <a:solidFill>
                  <a:srgbClr val="000000"/>
                </a:solidFill>
                <a:uFill>
                  <a:solidFill>
                    <a:srgbClr val="000000"/>
                  </a:solidFill>
                </a:uFill>
              </a:defRPr>
            </a:lvl1pPr>
          </a:lstStyle>
          <a:p>
            <a:pPr/>
            <a:r>
              <a:t>Insert context and background including relevant data/evidence</a:t>
            </a:r>
          </a:p>
        </p:txBody>
      </p:sp>
      <p:sp>
        <p:nvSpPr>
          <p:cNvPr id="90" name="Shape 90"/>
          <p:cNvSpPr/>
          <p:nvPr>
            <p:ph type="body" sz="quarter" idx="16"/>
          </p:nvPr>
        </p:nvSpPr>
        <p:spPr>
          <a:xfrm>
            <a:off x="635000" y="1473200"/>
            <a:ext cx="11734800" cy="723900"/>
          </a:xfrm>
          <a:prstGeom prst="rect">
            <a:avLst/>
          </a:prstGeom>
        </p:spPr>
        <p:txBody>
          <a:bodyPr anchor="t"/>
          <a:lstStyle>
            <a:lvl1pPr>
              <a:lnSpc>
                <a:spcPts val="5000"/>
              </a:lnSpc>
              <a:defRPr b="1" cap="all" spc="-107" sz="5400">
                <a:solidFill>
                  <a:srgbClr val="000000"/>
                </a:solidFill>
                <a:uFill>
                  <a:solidFill>
                    <a:srgbClr val="000000"/>
                  </a:solidFill>
                </a:uFill>
              </a:defRPr>
            </a:lvl1pPr>
          </a:lstStyle>
          <a:p>
            <a:pPr/>
            <a:r>
              <a:t>insert company name</a:t>
            </a:r>
          </a:p>
        </p:txBody>
      </p:sp>
      <p:sp>
        <p:nvSpPr>
          <p:cNvPr id="91" name="Shape 91"/>
          <p:cNvSpPr/>
          <p:nvPr>
            <p:ph type="sldNum" sz="quarter" idx="2"/>
          </p:nvPr>
        </p:nvSpPr>
        <p:spPr>
          <a:xfrm>
            <a:off x="12014200" y="743207"/>
            <a:ext cx="448485" cy="418586"/>
          </a:xfrm>
          <a:prstGeom prst="rect">
            <a:avLst/>
          </a:prstGeom>
        </p:spPr>
        <p:txBody>
          <a:bodyPr lIns="0" tIns="0" rIns="0" bIns="0"/>
          <a:lstStyle>
            <a:lvl1pPr algn="l">
              <a:lnSpc>
                <a:spcPts val="3200"/>
              </a:lnSpc>
              <a:defRPr b="1" spc="-64"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Content: IMAC">
    <p:bg>
      <p:bgPr>
        <a:solidFill>
          <a:srgbClr val="FFFFFF"/>
        </a:solidFill>
      </p:bgPr>
    </p:bg>
    <p:spTree>
      <p:nvGrpSpPr>
        <p:cNvPr id="1" name=""/>
        <p:cNvGrpSpPr/>
        <p:nvPr/>
      </p:nvGrpSpPr>
      <p:grpSpPr>
        <a:xfrm>
          <a:off x="0" y="0"/>
          <a:ext cx="0" cy="0"/>
          <a:chOff x="0" y="0"/>
          <a:chExt cx="0" cy="0"/>
        </a:xfrm>
      </p:grpSpPr>
      <p:pic>
        <p:nvPicPr>
          <p:cNvPr id="98" name="IMAC_BW.jpg"/>
          <p:cNvPicPr>
            <a:picLocks noChangeAspect="1"/>
          </p:cNvPicPr>
          <p:nvPr/>
        </p:nvPicPr>
        <p:blipFill>
          <a:blip r:embed="rId2">
            <a:extLst/>
          </a:blip>
          <a:stretch>
            <a:fillRect/>
          </a:stretch>
        </p:blipFill>
        <p:spPr>
          <a:xfrm>
            <a:off x="3314700" y="1555328"/>
            <a:ext cx="6361385" cy="5156201"/>
          </a:xfrm>
          <a:prstGeom prst="rect">
            <a:avLst/>
          </a:prstGeom>
          <a:ln w="12700">
            <a:miter lim="400000"/>
          </a:ln>
        </p:spPr>
      </p:pic>
      <p:sp>
        <p:nvSpPr>
          <p:cNvPr id="99" name="Shape 99"/>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00" name="Shape 100"/>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01" name="Shape 101"/>
          <p:cNvSpPr/>
          <p:nvPr>
            <p:ph type="obj" sz="half" idx="3"/>
          </p:nvPr>
        </p:nvSpPr>
        <p:spPr>
          <a:xfrm>
            <a:off x="3606800" y="1803400"/>
            <a:ext cx="5829300" cy="3289300"/>
          </a:xfrm>
          <a:prstGeom prst="rect">
            <a:avLst/>
          </a:prstGeom>
          <a:ln>
            <a:miter lim="400000"/>
          </a:ln>
        </p:spPr>
        <p:txBody>
          <a:bodyPr lIns="50800" tIns="50800" rIns="50800" bIns="50800" anchor="ctr"/>
          <a:lstStyle/>
          <a:p>
            <a:pPr defTabSz="1308100">
              <a:lnSpc>
                <a:spcPct val="100000"/>
              </a:lnSpc>
              <a:defRPr sz="2400"/>
            </a:pPr>
          </a:p>
        </p:txBody>
      </p:sp>
      <p:sp>
        <p:nvSpPr>
          <p:cNvPr id="102" name="Shape 102"/>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insert chapter title</a:t>
            </a:r>
          </a:p>
        </p:txBody>
      </p:sp>
      <p:sp>
        <p:nvSpPr>
          <p:cNvPr id="103" name="Shape 103"/>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ontent: MAC Book Pro">
    <p:bg>
      <p:bgPr>
        <a:solidFill>
          <a:srgbClr val="FFFFFF"/>
        </a:solidFill>
      </p:bgPr>
    </p:bg>
    <p:spTree>
      <p:nvGrpSpPr>
        <p:cNvPr id="1" name=""/>
        <p:cNvGrpSpPr/>
        <p:nvPr/>
      </p:nvGrpSpPr>
      <p:grpSpPr>
        <a:xfrm>
          <a:off x="0" y="0"/>
          <a:ext cx="0" cy="0"/>
          <a:chOff x="0" y="0"/>
          <a:chExt cx="0" cy="0"/>
        </a:xfrm>
      </p:grpSpPr>
      <p:pic>
        <p:nvPicPr>
          <p:cNvPr id="110" name="iStock_000008824584Medium.png"/>
          <p:cNvPicPr>
            <a:picLocks noChangeAspect="1"/>
          </p:cNvPicPr>
          <p:nvPr/>
        </p:nvPicPr>
        <p:blipFill>
          <a:blip r:embed="rId2">
            <a:extLst/>
          </a:blip>
          <a:srcRect l="14941" t="11266" r="16114" b="15973"/>
          <a:stretch>
            <a:fillRect/>
          </a:stretch>
        </p:blipFill>
        <p:spPr>
          <a:xfrm>
            <a:off x="2794793" y="1556146"/>
            <a:ext cx="7328695" cy="5128522"/>
          </a:xfrm>
          <a:custGeom>
            <a:avLst/>
            <a:gdLst/>
            <a:ahLst/>
            <a:cxnLst>
              <a:cxn ang="0">
                <a:pos x="wd2" y="hd2"/>
              </a:cxn>
              <a:cxn ang="5400000">
                <a:pos x="wd2" y="hd2"/>
              </a:cxn>
              <a:cxn ang="10800000">
                <a:pos x="wd2" y="hd2"/>
              </a:cxn>
              <a:cxn ang="16200000">
                <a:pos x="wd2" y="hd2"/>
              </a:cxn>
            </a:cxnLst>
            <a:rect l="0" t="0" r="r" b="b"/>
            <a:pathLst>
              <a:path w="21599" h="21597" fill="norm" stroke="1" extrusionOk="0">
                <a:moveTo>
                  <a:pt x="2462" y="0"/>
                </a:moveTo>
                <a:lnTo>
                  <a:pt x="2321" y="120"/>
                </a:lnTo>
                <a:cubicBezTo>
                  <a:pt x="2125" y="285"/>
                  <a:pt x="2049" y="472"/>
                  <a:pt x="2033" y="839"/>
                </a:cubicBezTo>
                <a:cubicBezTo>
                  <a:pt x="2003" y="1513"/>
                  <a:pt x="1992" y="8893"/>
                  <a:pt x="2020" y="8918"/>
                </a:cubicBezTo>
                <a:cubicBezTo>
                  <a:pt x="2059" y="8953"/>
                  <a:pt x="2058" y="9828"/>
                  <a:pt x="2019" y="9884"/>
                </a:cubicBezTo>
                <a:cubicBezTo>
                  <a:pt x="1999" y="9913"/>
                  <a:pt x="1980" y="11111"/>
                  <a:pt x="1967" y="13240"/>
                </a:cubicBezTo>
                <a:cubicBezTo>
                  <a:pt x="1948" y="16363"/>
                  <a:pt x="1944" y="16553"/>
                  <a:pt x="1893" y="16593"/>
                </a:cubicBezTo>
                <a:cubicBezTo>
                  <a:pt x="1862" y="16616"/>
                  <a:pt x="1773" y="16767"/>
                  <a:pt x="1694" y="16929"/>
                </a:cubicBezTo>
                <a:cubicBezTo>
                  <a:pt x="1493" y="17338"/>
                  <a:pt x="947" y="18421"/>
                  <a:pt x="433" y="19429"/>
                </a:cubicBezTo>
                <a:lnTo>
                  <a:pt x="0" y="20278"/>
                </a:lnTo>
                <a:lnTo>
                  <a:pt x="0" y="20765"/>
                </a:lnTo>
                <a:lnTo>
                  <a:pt x="0" y="21251"/>
                </a:lnTo>
                <a:lnTo>
                  <a:pt x="115" y="21343"/>
                </a:lnTo>
                <a:cubicBezTo>
                  <a:pt x="237" y="21440"/>
                  <a:pt x="527" y="21561"/>
                  <a:pt x="704" y="21590"/>
                </a:cubicBezTo>
                <a:cubicBezTo>
                  <a:pt x="763" y="21600"/>
                  <a:pt x="1106" y="21600"/>
                  <a:pt x="1468" y="21590"/>
                </a:cubicBezTo>
                <a:cubicBezTo>
                  <a:pt x="2758" y="21557"/>
                  <a:pt x="12814" y="21480"/>
                  <a:pt x="16903" y="21472"/>
                </a:cubicBezTo>
                <a:lnTo>
                  <a:pt x="21063" y="21465"/>
                </a:lnTo>
                <a:lnTo>
                  <a:pt x="21263" y="21368"/>
                </a:lnTo>
                <a:cubicBezTo>
                  <a:pt x="21600" y="21204"/>
                  <a:pt x="21599" y="21203"/>
                  <a:pt x="21599" y="20683"/>
                </a:cubicBezTo>
                <a:lnTo>
                  <a:pt x="21599" y="20235"/>
                </a:lnTo>
                <a:lnTo>
                  <a:pt x="21085" y="19210"/>
                </a:lnTo>
                <a:cubicBezTo>
                  <a:pt x="20803" y="18647"/>
                  <a:pt x="20424" y="17891"/>
                  <a:pt x="20244" y="17531"/>
                </a:cubicBezTo>
                <a:cubicBezTo>
                  <a:pt x="20065" y="17170"/>
                  <a:pt x="19876" y="16808"/>
                  <a:pt x="19826" y="16727"/>
                </a:cubicBezTo>
                <a:lnTo>
                  <a:pt x="19736" y="16580"/>
                </a:lnTo>
                <a:lnTo>
                  <a:pt x="19719" y="14853"/>
                </a:lnTo>
                <a:cubicBezTo>
                  <a:pt x="19709" y="13745"/>
                  <a:pt x="19692" y="13105"/>
                  <a:pt x="19671" y="13070"/>
                </a:cubicBezTo>
                <a:cubicBezTo>
                  <a:pt x="19629" y="12997"/>
                  <a:pt x="19632" y="10963"/>
                  <a:pt x="19675" y="10926"/>
                </a:cubicBezTo>
                <a:cubicBezTo>
                  <a:pt x="19694" y="10909"/>
                  <a:pt x="19691" y="10874"/>
                  <a:pt x="19668" y="10834"/>
                </a:cubicBezTo>
                <a:cubicBezTo>
                  <a:pt x="19639" y="10785"/>
                  <a:pt x="19638" y="10749"/>
                  <a:pt x="19664" y="10690"/>
                </a:cubicBezTo>
                <a:cubicBezTo>
                  <a:pt x="19689" y="10632"/>
                  <a:pt x="19695" y="9310"/>
                  <a:pt x="19685" y="5764"/>
                </a:cubicBezTo>
                <a:cubicBezTo>
                  <a:pt x="19678" y="3099"/>
                  <a:pt x="19665" y="839"/>
                  <a:pt x="19656" y="742"/>
                </a:cubicBezTo>
                <a:cubicBezTo>
                  <a:pt x="19619" y="354"/>
                  <a:pt x="19414" y="114"/>
                  <a:pt x="19092" y="84"/>
                </a:cubicBezTo>
                <a:cubicBezTo>
                  <a:pt x="18953" y="71"/>
                  <a:pt x="6850" y="7"/>
                  <a:pt x="3396" y="2"/>
                </a:cubicBezTo>
                <a:lnTo>
                  <a:pt x="2462" y="0"/>
                </a:lnTo>
                <a:close/>
              </a:path>
            </a:pathLst>
          </a:custGeom>
          <a:ln w="12700">
            <a:miter lim="400000"/>
          </a:ln>
        </p:spPr>
      </p:pic>
      <p:sp>
        <p:nvSpPr>
          <p:cNvPr id="111" name="Shape 111"/>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12" name="Shape 112"/>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13" name="Shape 113"/>
          <p:cNvSpPr/>
          <p:nvPr>
            <p:ph type="obj" sz="quarter" idx="3"/>
          </p:nvPr>
        </p:nvSpPr>
        <p:spPr>
          <a:xfrm>
            <a:off x="3759200" y="1841500"/>
            <a:ext cx="5448300" cy="3390900"/>
          </a:xfrm>
          <a:prstGeom prst="rect">
            <a:avLst/>
          </a:prstGeom>
          <a:ln>
            <a:miter lim="400000"/>
          </a:ln>
        </p:spPr>
        <p:txBody>
          <a:bodyPr lIns="50800" tIns="50800" rIns="50800" bIns="50800" anchor="ctr"/>
          <a:lstStyle/>
          <a:p>
            <a:pPr defTabSz="1308100">
              <a:lnSpc>
                <a:spcPct val="100000"/>
              </a:lnSpc>
              <a:defRPr sz="2400"/>
            </a:pPr>
          </a:p>
        </p:txBody>
      </p:sp>
      <p:sp>
        <p:nvSpPr>
          <p:cNvPr id="114" name="Shape 114"/>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insert chapter title</a:t>
            </a:r>
          </a:p>
        </p:txBody>
      </p:sp>
      <p:sp>
        <p:nvSpPr>
          <p:cNvPr id="115" name="Shape 115"/>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Content: IPad">
    <p:bg>
      <p:bgPr>
        <a:solidFill>
          <a:srgbClr val="FFFFFF"/>
        </a:solidFill>
      </p:bgPr>
    </p:bg>
    <p:spTree>
      <p:nvGrpSpPr>
        <p:cNvPr id="1" name=""/>
        <p:cNvGrpSpPr/>
        <p:nvPr/>
      </p:nvGrpSpPr>
      <p:grpSpPr>
        <a:xfrm>
          <a:off x="0" y="0"/>
          <a:ext cx="0" cy="0"/>
          <a:chOff x="0" y="0"/>
          <a:chExt cx="0" cy="0"/>
        </a:xfrm>
      </p:grpSpPr>
      <p:pic>
        <p:nvPicPr>
          <p:cNvPr id="122" name="ipad.png"/>
          <p:cNvPicPr>
            <a:picLocks noChangeAspect="1"/>
          </p:cNvPicPr>
          <p:nvPr/>
        </p:nvPicPr>
        <p:blipFill>
          <a:blip r:embed="rId2">
            <a:extLst/>
          </a:blip>
          <a:stretch>
            <a:fillRect/>
          </a:stretch>
        </p:blipFill>
        <p:spPr>
          <a:xfrm>
            <a:off x="3136900" y="1511300"/>
            <a:ext cx="6845300" cy="5354576"/>
          </a:xfrm>
          <a:prstGeom prst="rect">
            <a:avLst/>
          </a:prstGeom>
          <a:ln w="12700">
            <a:miter lim="400000"/>
          </a:ln>
        </p:spPr>
      </p:pic>
      <p:sp>
        <p:nvSpPr>
          <p:cNvPr id="123" name="Shape 123"/>
          <p:cNvSpPr/>
          <p:nvPr/>
        </p:nvSpPr>
        <p:spPr>
          <a:xfrm>
            <a:off x="635000" y="6350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24" name="Shape 124"/>
          <p:cNvSpPr/>
          <p:nvPr/>
        </p:nvSpPr>
        <p:spPr>
          <a:xfrm>
            <a:off x="635000" y="1219200"/>
            <a:ext cx="11734800" cy="1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125" name="Shape 125"/>
          <p:cNvSpPr/>
          <p:nvPr>
            <p:ph type="obj" sz="half" idx="3"/>
          </p:nvPr>
        </p:nvSpPr>
        <p:spPr>
          <a:xfrm>
            <a:off x="3822700" y="2095500"/>
            <a:ext cx="5435600" cy="4089400"/>
          </a:xfrm>
          <a:prstGeom prst="rect">
            <a:avLst/>
          </a:prstGeom>
          <a:ln>
            <a:miter lim="400000"/>
          </a:ln>
        </p:spPr>
        <p:txBody>
          <a:bodyPr lIns="50800" tIns="50800" rIns="50800" bIns="50800" anchor="ctr"/>
          <a:lstStyle/>
          <a:p>
            <a:pPr defTabSz="1308100">
              <a:lnSpc>
                <a:spcPct val="100000"/>
              </a:lnSpc>
              <a:defRPr sz="2400"/>
            </a:pPr>
          </a:p>
        </p:txBody>
      </p:sp>
      <p:sp>
        <p:nvSpPr>
          <p:cNvPr id="126" name="Shape 126"/>
          <p:cNvSpPr/>
          <p:nvPr>
            <p:ph type="body" sz="quarter" idx="13"/>
          </p:nvPr>
        </p:nvSpPr>
        <p:spPr>
          <a:xfrm>
            <a:off x="635000" y="736600"/>
            <a:ext cx="7721600" cy="431800"/>
          </a:xfrm>
          <a:prstGeom prst="rect">
            <a:avLst/>
          </a:prstGeom>
        </p:spPr>
        <p:txBody>
          <a:bodyPr anchor="t"/>
          <a:lstStyle>
            <a:lvl1pPr>
              <a:lnSpc>
                <a:spcPts val="3200"/>
              </a:lnSpc>
              <a:defRPr b="1" cap="all" spc="-64" sz="3200">
                <a:solidFill>
                  <a:srgbClr val="000000"/>
                </a:solidFill>
                <a:uFill>
                  <a:solidFill>
                    <a:srgbClr val="000000"/>
                  </a:solidFill>
                </a:uFill>
              </a:defRPr>
            </a:lvl1pPr>
          </a:lstStyle>
          <a:p>
            <a:pPr/>
            <a:r>
              <a:t>insert chapter title</a:t>
            </a:r>
          </a:p>
        </p:txBody>
      </p:sp>
      <p:sp>
        <p:nvSpPr>
          <p:cNvPr id="127" name="Shape 127"/>
          <p:cNvSpPr/>
          <p:nvPr>
            <p:ph type="sldNum" sz="quarter" idx="2"/>
          </p:nvPr>
        </p:nvSpPr>
        <p:spPr>
          <a:xfrm>
            <a:off x="12014200" y="743207"/>
            <a:ext cx="464741" cy="418586"/>
          </a:xfrm>
          <a:prstGeom prst="rect">
            <a:avLst/>
          </a:prstGeom>
        </p:spPr>
        <p:txBody>
          <a:bodyPr lIns="0" tIns="0" rIns="0" bIns="0"/>
          <a:lstStyle>
            <a:lvl1pPr algn="l">
              <a:lnSpc>
                <a:spcPts val="3200"/>
              </a:lnSpc>
              <a:defRPr b="1" sz="3200">
                <a:solidFill>
                  <a:srgbClr val="000000"/>
                </a:solidFill>
                <a:uFill>
                  <a:solidFill>
                    <a:srgbClr val="000000"/>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nvSpPr>
        <p:spPr>
          <a:xfrm>
            <a:off x="635000" y="635000"/>
            <a:ext cx="11734800" cy="11"/>
          </a:xfrm>
          <a:prstGeom prst="line">
            <a:avLst/>
          </a:prstGeom>
          <a:ln w="6350">
            <a:solidFill>
              <a:srgbClr val="FFFFFF"/>
            </a:solidFill>
            <a:miter lim="400000"/>
          </a:ln>
        </p:spPr>
        <p:txBody>
          <a:bodyPr lIns="0" tIns="0" rIns="0" bIns="0"/>
          <a:lstStyle/>
          <a:p>
            <a:pPr defTabSz="457200">
              <a:defRPr sz="1200">
                <a:solidFill>
                  <a:srgbClr val="000000"/>
                </a:solidFill>
                <a:uFillTx/>
              </a:defRPr>
            </a:pPr>
          </a:p>
        </p:txBody>
      </p:sp>
      <p:sp>
        <p:nvSpPr>
          <p:cNvPr id="3" name="Shape 3"/>
          <p:cNvSpPr/>
          <p:nvPr/>
        </p:nvSpPr>
        <p:spPr>
          <a:xfrm>
            <a:off x="635000" y="1219200"/>
            <a:ext cx="11734800" cy="11"/>
          </a:xfrm>
          <a:prstGeom prst="line">
            <a:avLst/>
          </a:prstGeom>
          <a:ln w="6350">
            <a:solidFill>
              <a:srgbClr val="FFFFFF"/>
            </a:solidFill>
            <a:miter lim="400000"/>
          </a:ln>
        </p:spPr>
        <p:txBody>
          <a:bodyPr lIns="0" tIns="0" rIns="0" bIns="0"/>
          <a:lstStyle/>
          <a:p>
            <a:pPr defTabSz="457200">
              <a:defRPr sz="1200">
                <a:solidFill>
                  <a:srgbClr val="000000"/>
                </a:solidFill>
                <a:uFillTx/>
              </a:defRPr>
            </a:pPr>
          </a:p>
        </p:txBody>
      </p:sp>
      <p:pic>
        <p:nvPicPr>
          <p:cNvPr id="4" name="droppedImage.pdf"/>
          <p:cNvPicPr>
            <a:picLocks noChangeAspect="1"/>
          </p:cNvPicPr>
          <p:nvPr/>
        </p:nvPicPr>
        <p:blipFill>
          <a:blip r:embed="rId2">
            <a:extLst/>
          </a:blip>
          <a:stretch>
            <a:fillRect/>
          </a:stretch>
        </p:blipFill>
        <p:spPr>
          <a:xfrm>
            <a:off x="635000" y="762000"/>
            <a:ext cx="2832100" cy="304800"/>
          </a:xfrm>
          <a:prstGeom prst="rect">
            <a:avLst/>
          </a:prstGeom>
          <a:ln w="12700">
            <a:miter lim="400000"/>
          </a:ln>
        </p:spPr>
      </p:pic>
      <p:sp>
        <p:nvSpPr>
          <p:cNvPr id="5" name="Shape 5"/>
          <p:cNvSpPr/>
          <p:nvPr>
            <p:ph type="title"/>
          </p:nvPr>
        </p:nvSpPr>
        <p:spPr>
          <a:xfrm>
            <a:off x="5334000" y="1549400"/>
            <a:ext cx="11734800" cy="3352800"/>
          </a:xfrm>
          <a:prstGeom prst="rect">
            <a:avLst/>
          </a:prstGeom>
          <a:ln w="12700"/>
          <a:extLst>
            <a:ext uri="{C572A759-6A51-4108-AA02-DFA0A04FC94B}">
              <ma14:wrappingTextBoxFlag xmlns:ma14="http://schemas.microsoft.com/office/mac/drawingml/2011/main" val="1"/>
            </a:ext>
          </a:extLst>
        </p:spPr>
        <p:txBody>
          <a:bodyPr lIns="0" tIns="0" rIns="0" bIns="0"/>
          <a:lstStyle/>
          <a:p>
            <a:pPr/>
            <a:r>
              <a:t>Title Text</a:t>
            </a:r>
          </a:p>
        </p:txBody>
      </p:sp>
      <p:sp>
        <p:nvSpPr>
          <p:cNvPr id="6" name="Shape 6"/>
          <p:cNvSpPr/>
          <p:nvPr>
            <p:ph type="body" idx="1"/>
          </p:nvPr>
        </p:nvSpPr>
        <p:spPr>
          <a:xfrm>
            <a:off x="635000" y="3975100"/>
            <a:ext cx="11734800" cy="2730500"/>
          </a:xfrm>
          <a:prstGeom prst="rect">
            <a:avLst/>
          </a:prstGeom>
          <a:ln w="12700"/>
          <a:extLst>
            <a:ext uri="{C572A759-6A51-4108-AA02-DFA0A04FC94B}">
              <ma14:wrappingTextBoxFlag xmlns:ma14="http://schemas.microsoft.com/office/mac/drawingml/2011/main" val="1"/>
            </a:ext>
          </a:extLst>
        </p:spPr>
        <p:txBody>
          <a:bodyPr lIns="0" tIns="0" rIns="0" bIns="0" anchor="b"/>
          <a:lstStyle>
            <a:lvl2pPr marL="406400" indent="-203200">
              <a:buSzPct val="70000"/>
              <a:buFont typeface="Lucida Grande"/>
              <a:buChar char="‣"/>
            </a:lvl2pPr>
            <a:lvl3pPr marL="609600" indent="-203200">
              <a:buSzPct val="70000"/>
              <a:buFont typeface="Lucida Grande"/>
              <a:buChar char="‣"/>
            </a:lvl3pPr>
            <a:lvl4pPr marL="812800" indent="-203200">
              <a:buSzPct val="70000"/>
              <a:buFont typeface="Lucida Grande"/>
              <a:buChar char="‣"/>
            </a:lvl4pPr>
            <a:lvl5pPr marL="1016000" indent="-203200">
              <a:buSzPct val="70000"/>
              <a:buFont typeface="Lucida Grande"/>
              <a:buChar char="‣"/>
            </a:lvl5pPr>
          </a:lstStyle>
          <a:p>
            <a:pPr/>
            <a:r>
              <a:t>Body Level One</a:t>
            </a:r>
          </a:p>
          <a:p>
            <a:pPr lvl="1"/>
            <a:r>
              <a:t>Body Level Two</a:t>
            </a:r>
          </a:p>
          <a:p>
            <a:pPr lvl="2"/>
            <a:r>
              <a:t>Body Level Three</a:t>
            </a:r>
          </a:p>
          <a:p>
            <a:pPr lvl="3"/>
            <a:r>
              <a:t>Body Level Four</a:t>
            </a:r>
          </a:p>
          <a:p>
            <a:pPr lvl="4"/>
            <a:r>
              <a:t>Body Level Five</a:t>
            </a:r>
          </a:p>
        </p:txBody>
      </p:sp>
      <p:sp>
        <p:nvSpPr>
          <p:cNvPr id="7" name="Shape 7"/>
          <p:cNvSpPr/>
          <p:nvPr>
            <p:ph type="sldNum" sz="quarter" idx="2"/>
          </p:nvPr>
        </p:nvSpPr>
        <p:spPr>
          <a:xfrm>
            <a:off x="686718" y="6861064"/>
            <a:ext cx="314921" cy="317501"/>
          </a:xfrm>
          <a:prstGeom prst="rect">
            <a:avLst/>
          </a:prstGeom>
          <a:ln w="12700"/>
        </p:spPr>
        <p:txBody>
          <a:bodyPr wrap="none" lIns="38100" tIns="38100" rIns="38100" bIns="38100" anchor="ctr">
            <a:spAutoFit/>
          </a:bodyPr>
          <a:lstStyle>
            <a:lvl1pPr algn="r">
              <a:defRPr sz="16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647700" latinLnBrk="0">
        <a:lnSpc>
          <a:spcPts val="14000"/>
        </a:lnSpc>
        <a:spcBef>
          <a:spcPts val="0"/>
        </a:spcBef>
        <a:spcAft>
          <a:spcPts val="0"/>
        </a:spcAft>
        <a:buClrTx/>
        <a:buSzTx/>
        <a:buFontTx/>
        <a:buNone/>
        <a:tabLst/>
        <a:defRPr b="1" baseline="0" cap="all" i="0" spc="-319" strike="noStrike" sz="16000" u="none">
          <a:ln>
            <a:noFill/>
          </a:ln>
          <a:solidFill>
            <a:srgbClr val="FFFFFF"/>
          </a:solidFill>
          <a:uFill>
            <a:solidFill>
              <a:srgbClr val="FFFFFF"/>
            </a:solidFill>
          </a:uFill>
          <a:latin typeface="+mn-lt"/>
          <a:ea typeface="+mn-ea"/>
          <a:cs typeface="+mn-cs"/>
          <a:sym typeface="Helvetica"/>
        </a:defRPr>
      </a:lvl1pPr>
      <a:lvl2pPr marL="0" marR="0" indent="228600" algn="l" defTabSz="647700" latinLnBrk="0">
        <a:lnSpc>
          <a:spcPts val="14000"/>
        </a:lnSpc>
        <a:spcBef>
          <a:spcPts val="0"/>
        </a:spcBef>
        <a:spcAft>
          <a:spcPts val="0"/>
        </a:spcAft>
        <a:buClrTx/>
        <a:buSzTx/>
        <a:buFontTx/>
        <a:buNone/>
        <a:tabLst/>
        <a:defRPr b="1" baseline="0" cap="all" i="0" spc="-319" strike="noStrike" sz="16000" u="none">
          <a:ln>
            <a:noFill/>
          </a:ln>
          <a:solidFill>
            <a:srgbClr val="FFFFFF"/>
          </a:solidFill>
          <a:uFill>
            <a:solidFill>
              <a:srgbClr val="FFFFFF"/>
            </a:solidFill>
          </a:uFill>
          <a:latin typeface="+mn-lt"/>
          <a:ea typeface="+mn-ea"/>
          <a:cs typeface="+mn-cs"/>
          <a:sym typeface="Helvetica"/>
        </a:defRPr>
      </a:lvl2pPr>
      <a:lvl3pPr marL="0" marR="0" indent="457200" algn="l" defTabSz="647700" latinLnBrk="0">
        <a:lnSpc>
          <a:spcPts val="14000"/>
        </a:lnSpc>
        <a:spcBef>
          <a:spcPts val="0"/>
        </a:spcBef>
        <a:spcAft>
          <a:spcPts val="0"/>
        </a:spcAft>
        <a:buClrTx/>
        <a:buSzTx/>
        <a:buFontTx/>
        <a:buNone/>
        <a:tabLst/>
        <a:defRPr b="1" baseline="0" cap="all" i="0" spc="-319" strike="noStrike" sz="16000" u="none">
          <a:ln>
            <a:noFill/>
          </a:ln>
          <a:solidFill>
            <a:srgbClr val="FFFFFF"/>
          </a:solidFill>
          <a:uFill>
            <a:solidFill>
              <a:srgbClr val="FFFFFF"/>
            </a:solidFill>
          </a:uFill>
          <a:latin typeface="+mn-lt"/>
          <a:ea typeface="+mn-ea"/>
          <a:cs typeface="+mn-cs"/>
          <a:sym typeface="Helvetica"/>
        </a:defRPr>
      </a:lvl3pPr>
      <a:lvl4pPr marL="0" marR="0" indent="685800" algn="l" defTabSz="647700" latinLnBrk="0">
        <a:lnSpc>
          <a:spcPts val="14000"/>
        </a:lnSpc>
        <a:spcBef>
          <a:spcPts val="0"/>
        </a:spcBef>
        <a:spcAft>
          <a:spcPts val="0"/>
        </a:spcAft>
        <a:buClrTx/>
        <a:buSzTx/>
        <a:buFontTx/>
        <a:buNone/>
        <a:tabLst/>
        <a:defRPr b="1" baseline="0" cap="all" i="0" spc="-319" strike="noStrike" sz="16000" u="none">
          <a:ln>
            <a:noFill/>
          </a:ln>
          <a:solidFill>
            <a:srgbClr val="FFFFFF"/>
          </a:solidFill>
          <a:uFill>
            <a:solidFill>
              <a:srgbClr val="FFFFFF"/>
            </a:solidFill>
          </a:uFill>
          <a:latin typeface="+mn-lt"/>
          <a:ea typeface="+mn-ea"/>
          <a:cs typeface="+mn-cs"/>
          <a:sym typeface="Helvetica"/>
        </a:defRPr>
      </a:lvl4pPr>
      <a:lvl5pPr marL="0" marR="0" indent="914400" algn="l" defTabSz="647700" latinLnBrk="0">
        <a:lnSpc>
          <a:spcPts val="14000"/>
        </a:lnSpc>
        <a:spcBef>
          <a:spcPts val="0"/>
        </a:spcBef>
        <a:spcAft>
          <a:spcPts val="0"/>
        </a:spcAft>
        <a:buClrTx/>
        <a:buSzTx/>
        <a:buFontTx/>
        <a:buNone/>
        <a:tabLst/>
        <a:defRPr b="1" baseline="0" cap="all" i="0" spc="-319" strike="noStrike" sz="16000" u="none">
          <a:ln>
            <a:noFill/>
          </a:ln>
          <a:solidFill>
            <a:srgbClr val="FFFFFF"/>
          </a:solidFill>
          <a:uFill>
            <a:solidFill>
              <a:srgbClr val="FFFFFF"/>
            </a:solidFill>
          </a:uFill>
          <a:latin typeface="+mn-lt"/>
          <a:ea typeface="+mn-ea"/>
          <a:cs typeface="+mn-cs"/>
          <a:sym typeface="Helvetica"/>
        </a:defRPr>
      </a:lvl5pPr>
      <a:lvl6pPr marL="0" marR="0" indent="1143000" algn="l" defTabSz="647700" latinLnBrk="0">
        <a:lnSpc>
          <a:spcPts val="14000"/>
        </a:lnSpc>
        <a:spcBef>
          <a:spcPts val="0"/>
        </a:spcBef>
        <a:spcAft>
          <a:spcPts val="0"/>
        </a:spcAft>
        <a:buClrTx/>
        <a:buSzTx/>
        <a:buFontTx/>
        <a:buNone/>
        <a:tabLst/>
        <a:defRPr b="1" baseline="0" cap="all" i="0" spc="-319" strike="noStrike" sz="16000" u="none">
          <a:ln>
            <a:noFill/>
          </a:ln>
          <a:solidFill>
            <a:srgbClr val="FFFFFF"/>
          </a:solidFill>
          <a:uFill>
            <a:solidFill>
              <a:srgbClr val="FFFFFF"/>
            </a:solidFill>
          </a:uFill>
          <a:latin typeface="+mn-lt"/>
          <a:ea typeface="+mn-ea"/>
          <a:cs typeface="+mn-cs"/>
          <a:sym typeface="Helvetica"/>
        </a:defRPr>
      </a:lvl6pPr>
      <a:lvl7pPr marL="0" marR="0" indent="1371600" algn="l" defTabSz="647700" latinLnBrk="0">
        <a:lnSpc>
          <a:spcPts val="14000"/>
        </a:lnSpc>
        <a:spcBef>
          <a:spcPts val="0"/>
        </a:spcBef>
        <a:spcAft>
          <a:spcPts val="0"/>
        </a:spcAft>
        <a:buClrTx/>
        <a:buSzTx/>
        <a:buFontTx/>
        <a:buNone/>
        <a:tabLst/>
        <a:defRPr b="1" baseline="0" cap="all" i="0" spc="-319" strike="noStrike" sz="16000" u="none">
          <a:ln>
            <a:noFill/>
          </a:ln>
          <a:solidFill>
            <a:srgbClr val="FFFFFF"/>
          </a:solidFill>
          <a:uFill>
            <a:solidFill>
              <a:srgbClr val="FFFFFF"/>
            </a:solidFill>
          </a:uFill>
          <a:latin typeface="+mn-lt"/>
          <a:ea typeface="+mn-ea"/>
          <a:cs typeface="+mn-cs"/>
          <a:sym typeface="Helvetica"/>
        </a:defRPr>
      </a:lvl7pPr>
      <a:lvl8pPr marL="0" marR="0" indent="1600200" algn="l" defTabSz="647700" latinLnBrk="0">
        <a:lnSpc>
          <a:spcPts val="14000"/>
        </a:lnSpc>
        <a:spcBef>
          <a:spcPts val="0"/>
        </a:spcBef>
        <a:spcAft>
          <a:spcPts val="0"/>
        </a:spcAft>
        <a:buClrTx/>
        <a:buSzTx/>
        <a:buFontTx/>
        <a:buNone/>
        <a:tabLst/>
        <a:defRPr b="1" baseline="0" cap="all" i="0" spc="-319" strike="noStrike" sz="16000" u="none">
          <a:ln>
            <a:noFill/>
          </a:ln>
          <a:solidFill>
            <a:srgbClr val="FFFFFF"/>
          </a:solidFill>
          <a:uFill>
            <a:solidFill>
              <a:srgbClr val="FFFFFF"/>
            </a:solidFill>
          </a:uFill>
          <a:latin typeface="+mn-lt"/>
          <a:ea typeface="+mn-ea"/>
          <a:cs typeface="+mn-cs"/>
          <a:sym typeface="Helvetica"/>
        </a:defRPr>
      </a:lvl8pPr>
      <a:lvl9pPr marL="0" marR="0" indent="1828800" algn="l" defTabSz="647700" latinLnBrk="0">
        <a:lnSpc>
          <a:spcPts val="14000"/>
        </a:lnSpc>
        <a:spcBef>
          <a:spcPts val="0"/>
        </a:spcBef>
        <a:spcAft>
          <a:spcPts val="0"/>
        </a:spcAft>
        <a:buClrTx/>
        <a:buSzTx/>
        <a:buFontTx/>
        <a:buNone/>
        <a:tabLst/>
        <a:defRPr b="1" baseline="0" cap="all" i="0" spc="-319" strike="noStrike" sz="16000" u="none">
          <a:ln>
            <a:noFill/>
          </a:ln>
          <a:solidFill>
            <a:srgbClr val="FFFFFF"/>
          </a:solidFill>
          <a:uFill>
            <a:solidFill>
              <a:srgbClr val="FFFFFF"/>
            </a:solidFill>
          </a:uFill>
          <a:latin typeface="+mn-lt"/>
          <a:ea typeface="+mn-ea"/>
          <a:cs typeface="+mn-cs"/>
          <a:sym typeface="Helvetica"/>
        </a:defRPr>
      </a:lvl9pPr>
    </p:titleStyle>
    <p:bodyStyle>
      <a:lvl1pPr marL="0" marR="0" indent="0" algn="l" defTabSz="647700" latinLnBrk="0">
        <a:lnSpc>
          <a:spcPts val="3600"/>
        </a:lnSpc>
        <a:spcBef>
          <a:spcPts val="0"/>
        </a:spcBef>
        <a:spcAft>
          <a:spcPts val="0"/>
        </a:spcAft>
        <a:buClrTx/>
        <a:buSzTx/>
        <a:buFontTx/>
        <a:buNone/>
        <a:tabLst/>
        <a:defRPr b="0" baseline="0" cap="none" i="0" spc="0" strike="noStrike" sz="3000" u="none">
          <a:ln>
            <a:noFill/>
          </a:ln>
          <a:solidFill>
            <a:srgbClr val="FFFFFF"/>
          </a:solidFill>
          <a:uFill>
            <a:solidFill>
              <a:srgbClr val="FFFFFF"/>
            </a:solidFill>
          </a:uFill>
          <a:latin typeface="+mn-lt"/>
          <a:ea typeface="+mn-ea"/>
          <a:cs typeface="+mn-cs"/>
          <a:sym typeface="Helvetica"/>
        </a:defRPr>
      </a:lvl1pPr>
      <a:lvl2pPr marL="0" marR="0" indent="203200" algn="l" defTabSz="647700" latinLnBrk="0">
        <a:lnSpc>
          <a:spcPts val="3600"/>
        </a:lnSpc>
        <a:spcBef>
          <a:spcPts val="0"/>
        </a:spcBef>
        <a:spcAft>
          <a:spcPts val="0"/>
        </a:spcAft>
        <a:buClrTx/>
        <a:buSzTx/>
        <a:buFontTx/>
        <a:buNone/>
        <a:tabLst/>
        <a:defRPr b="0" baseline="0" cap="none" i="0" spc="0" strike="noStrike" sz="3000" u="none">
          <a:ln>
            <a:noFill/>
          </a:ln>
          <a:solidFill>
            <a:srgbClr val="FFFFFF"/>
          </a:solidFill>
          <a:uFill>
            <a:solidFill>
              <a:srgbClr val="FFFFFF"/>
            </a:solidFill>
          </a:uFill>
          <a:latin typeface="+mn-lt"/>
          <a:ea typeface="+mn-ea"/>
          <a:cs typeface="+mn-cs"/>
          <a:sym typeface="Helvetica"/>
        </a:defRPr>
      </a:lvl2pPr>
      <a:lvl3pPr marL="0" marR="0" indent="406400" algn="l" defTabSz="647700" latinLnBrk="0">
        <a:lnSpc>
          <a:spcPts val="3600"/>
        </a:lnSpc>
        <a:spcBef>
          <a:spcPts val="0"/>
        </a:spcBef>
        <a:spcAft>
          <a:spcPts val="0"/>
        </a:spcAft>
        <a:buClrTx/>
        <a:buSzTx/>
        <a:buFontTx/>
        <a:buNone/>
        <a:tabLst/>
        <a:defRPr b="0" baseline="0" cap="none" i="0" spc="0" strike="noStrike" sz="3000" u="none">
          <a:ln>
            <a:noFill/>
          </a:ln>
          <a:solidFill>
            <a:srgbClr val="FFFFFF"/>
          </a:solidFill>
          <a:uFill>
            <a:solidFill>
              <a:srgbClr val="FFFFFF"/>
            </a:solidFill>
          </a:uFill>
          <a:latin typeface="+mn-lt"/>
          <a:ea typeface="+mn-ea"/>
          <a:cs typeface="+mn-cs"/>
          <a:sym typeface="Helvetica"/>
        </a:defRPr>
      </a:lvl3pPr>
      <a:lvl4pPr marL="0" marR="0" indent="609600" algn="l" defTabSz="647700" latinLnBrk="0">
        <a:lnSpc>
          <a:spcPts val="3600"/>
        </a:lnSpc>
        <a:spcBef>
          <a:spcPts val="0"/>
        </a:spcBef>
        <a:spcAft>
          <a:spcPts val="0"/>
        </a:spcAft>
        <a:buClrTx/>
        <a:buSzTx/>
        <a:buFontTx/>
        <a:buNone/>
        <a:tabLst/>
        <a:defRPr b="0" baseline="0" cap="none" i="0" spc="0" strike="noStrike" sz="3000" u="none">
          <a:ln>
            <a:noFill/>
          </a:ln>
          <a:solidFill>
            <a:srgbClr val="FFFFFF"/>
          </a:solidFill>
          <a:uFill>
            <a:solidFill>
              <a:srgbClr val="FFFFFF"/>
            </a:solidFill>
          </a:uFill>
          <a:latin typeface="+mn-lt"/>
          <a:ea typeface="+mn-ea"/>
          <a:cs typeface="+mn-cs"/>
          <a:sym typeface="Helvetica"/>
        </a:defRPr>
      </a:lvl4pPr>
      <a:lvl5pPr marL="0" marR="0" indent="812800" algn="l" defTabSz="647700" latinLnBrk="0">
        <a:lnSpc>
          <a:spcPts val="3600"/>
        </a:lnSpc>
        <a:spcBef>
          <a:spcPts val="0"/>
        </a:spcBef>
        <a:spcAft>
          <a:spcPts val="0"/>
        </a:spcAft>
        <a:buClrTx/>
        <a:buSzTx/>
        <a:buFontTx/>
        <a:buNone/>
        <a:tabLst/>
        <a:defRPr b="0" baseline="0" cap="none" i="0" spc="0" strike="noStrike" sz="3000" u="none">
          <a:ln>
            <a:noFill/>
          </a:ln>
          <a:solidFill>
            <a:srgbClr val="FFFFFF"/>
          </a:solidFill>
          <a:uFill>
            <a:solidFill>
              <a:srgbClr val="FFFFFF"/>
            </a:solidFill>
          </a:uFill>
          <a:latin typeface="+mn-lt"/>
          <a:ea typeface="+mn-ea"/>
          <a:cs typeface="+mn-cs"/>
          <a:sym typeface="Helvetica"/>
        </a:defRPr>
      </a:lvl5pPr>
      <a:lvl6pPr marL="0" marR="0" indent="1016000" algn="l" defTabSz="647700" latinLnBrk="0">
        <a:lnSpc>
          <a:spcPts val="3600"/>
        </a:lnSpc>
        <a:spcBef>
          <a:spcPts val="0"/>
        </a:spcBef>
        <a:spcAft>
          <a:spcPts val="0"/>
        </a:spcAft>
        <a:buClrTx/>
        <a:buSzTx/>
        <a:buFontTx/>
        <a:buNone/>
        <a:tabLst/>
        <a:defRPr b="0" baseline="0" cap="none" i="0" spc="0" strike="noStrike" sz="3000" u="none">
          <a:ln>
            <a:noFill/>
          </a:ln>
          <a:solidFill>
            <a:srgbClr val="FFFFFF"/>
          </a:solidFill>
          <a:uFill>
            <a:solidFill>
              <a:srgbClr val="FFFFFF"/>
            </a:solidFill>
          </a:uFill>
          <a:latin typeface="+mn-lt"/>
          <a:ea typeface="+mn-ea"/>
          <a:cs typeface="+mn-cs"/>
          <a:sym typeface="Helvetica"/>
        </a:defRPr>
      </a:lvl6pPr>
      <a:lvl7pPr marL="0" marR="0" indent="1219200" algn="l" defTabSz="647700" latinLnBrk="0">
        <a:lnSpc>
          <a:spcPts val="3600"/>
        </a:lnSpc>
        <a:spcBef>
          <a:spcPts val="0"/>
        </a:spcBef>
        <a:spcAft>
          <a:spcPts val="0"/>
        </a:spcAft>
        <a:buClrTx/>
        <a:buSzTx/>
        <a:buFontTx/>
        <a:buNone/>
        <a:tabLst/>
        <a:defRPr b="0" baseline="0" cap="none" i="0" spc="0" strike="noStrike" sz="3000" u="none">
          <a:ln>
            <a:noFill/>
          </a:ln>
          <a:solidFill>
            <a:srgbClr val="FFFFFF"/>
          </a:solidFill>
          <a:uFill>
            <a:solidFill>
              <a:srgbClr val="FFFFFF"/>
            </a:solidFill>
          </a:uFill>
          <a:latin typeface="+mn-lt"/>
          <a:ea typeface="+mn-ea"/>
          <a:cs typeface="+mn-cs"/>
          <a:sym typeface="Helvetica"/>
        </a:defRPr>
      </a:lvl7pPr>
      <a:lvl8pPr marL="0" marR="0" indent="1422400" algn="l" defTabSz="647700" latinLnBrk="0">
        <a:lnSpc>
          <a:spcPts val="3600"/>
        </a:lnSpc>
        <a:spcBef>
          <a:spcPts val="0"/>
        </a:spcBef>
        <a:spcAft>
          <a:spcPts val="0"/>
        </a:spcAft>
        <a:buClrTx/>
        <a:buSzTx/>
        <a:buFontTx/>
        <a:buNone/>
        <a:tabLst/>
        <a:defRPr b="0" baseline="0" cap="none" i="0" spc="0" strike="noStrike" sz="3000" u="none">
          <a:ln>
            <a:noFill/>
          </a:ln>
          <a:solidFill>
            <a:srgbClr val="FFFFFF"/>
          </a:solidFill>
          <a:uFill>
            <a:solidFill>
              <a:srgbClr val="FFFFFF"/>
            </a:solidFill>
          </a:uFill>
          <a:latin typeface="+mn-lt"/>
          <a:ea typeface="+mn-ea"/>
          <a:cs typeface="+mn-cs"/>
          <a:sym typeface="Helvetica"/>
        </a:defRPr>
      </a:lvl8pPr>
      <a:lvl9pPr marL="0" marR="0" indent="1625600" algn="l" defTabSz="647700" latinLnBrk="0">
        <a:lnSpc>
          <a:spcPts val="3600"/>
        </a:lnSpc>
        <a:spcBef>
          <a:spcPts val="0"/>
        </a:spcBef>
        <a:spcAft>
          <a:spcPts val="0"/>
        </a:spcAft>
        <a:buClrTx/>
        <a:buSzTx/>
        <a:buFontTx/>
        <a:buNone/>
        <a:tabLst/>
        <a:defRPr b="0" baseline="0" cap="none" i="0" spc="0" strike="noStrike" sz="3000" u="none">
          <a:ln>
            <a:noFill/>
          </a:ln>
          <a:solidFill>
            <a:srgbClr val="FFFFFF"/>
          </a:solidFill>
          <a:uFill>
            <a:solidFill>
              <a:srgbClr val="FFFFFF"/>
            </a:solidFill>
          </a:uFill>
          <a:latin typeface="+mn-lt"/>
          <a:ea typeface="+mn-ea"/>
          <a:cs typeface="+mn-cs"/>
          <a:sym typeface="Helvetica"/>
        </a:defRPr>
      </a:lvl9pPr>
    </p:bodyStyle>
    <p:otherStyle>
      <a:lvl1pPr marL="0" marR="0" indent="0" algn="r" defTabSz="1308100" latinLnBrk="0">
        <a:lnSpc>
          <a:spcPct val="100000"/>
        </a:lnSpc>
        <a:spcBef>
          <a:spcPts val="0"/>
        </a:spcBef>
        <a:spcAft>
          <a:spcPts val="0"/>
        </a:spcAft>
        <a:buClrTx/>
        <a:buSzTx/>
        <a:buFontTx/>
        <a:buNone/>
        <a:tabLst/>
        <a:defRPr b="0" baseline="0" cap="none" i="0" spc="0" strike="noStrike" sz="1600" u="none">
          <a:ln>
            <a:noFill/>
          </a:ln>
          <a:solidFill>
            <a:schemeClr val="tx1"/>
          </a:solidFill>
          <a:uFill>
            <a:solidFill>
              <a:srgbClr val="FFFFFF"/>
            </a:solidFill>
          </a:uFill>
          <a:latin typeface="+mn-lt"/>
          <a:ea typeface="+mn-ea"/>
          <a:cs typeface="+mn-cs"/>
          <a:sym typeface="Helvetica"/>
        </a:defRPr>
      </a:lvl1pPr>
      <a:lvl2pPr marL="0" marR="0" indent="228600" algn="r" defTabSz="1308100" latinLnBrk="0">
        <a:lnSpc>
          <a:spcPct val="100000"/>
        </a:lnSpc>
        <a:spcBef>
          <a:spcPts val="0"/>
        </a:spcBef>
        <a:spcAft>
          <a:spcPts val="0"/>
        </a:spcAft>
        <a:buClrTx/>
        <a:buSzTx/>
        <a:buFontTx/>
        <a:buNone/>
        <a:tabLst/>
        <a:defRPr b="0" baseline="0" cap="none" i="0" spc="0" strike="noStrike" sz="1600" u="none">
          <a:ln>
            <a:noFill/>
          </a:ln>
          <a:solidFill>
            <a:schemeClr val="tx1"/>
          </a:solidFill>
          <a:uFill>
            <a:solidFill>
              <a:srgbClr val="FFFFFF"/>
            </a:solidFill>
          </a:uFill>
          <a:latin typeface="+mn-lt"/>
          <a:ea typeface="+mn-ea"/>
          <a:cs typeface="+mn-cs"/>
          <a:sym typeface="Helvetica"/>
        </a:defRPr>
      </a:lvl2pPr>
      <a:lvl3pPr marL="0" marR="0" indent="457200" algn="r" defTabSz="1308100" latinLnBrk="0">
        <a:lnSpc>
          <a:spcPct val="100000"/>
        </a:lnSpc>
        <a:spcBef>
          <a:spcPts val="0"/>
        </a:spcBef>
        <a:spcAft>
          <a:spcPts val="0"/>
        </a:spcAft>
        <a:buClrTx/>
        <a:buSzTx/>
        <a:buFontTx/>
        <a:buNone/>
        <a:tabLst/>
        <a:defRPr b="0" baseline="0" cap="none" i="0" spc="0" strike="noStrike" sz="1600" u="none">
          <a:ln>
            <a:noFill/>
          </a:ln>
          <a:solidFill>
            <a:schemeClr val="tx1"/>
          </a:solidFill>
          <a:uFill>
            <a:solidFill>
              <a:srgbClr val="FFFFFF"/>
            </a:solidFill>
          </a:uFill>
          <a:latin typeface="+mn-lt"/>
          <a:ea typeface="+mn-ea"/>
          <a:cs typeface="+mn-cs"/>
          <a:sym typeface="Helvetica"/>
        </a:defRPr>
      </a:lvl3pPr>
      <a:lvl4pPr marL="0" marR="0" indent="685800" algn="r" defTabSz="1308100" latinLnBrk="0">
        <a:lnSpc>
          <a:spcPct val="100000"/>
        </a:lnSpc>
        <a:spcBef>
          <a:spcPts val="0"/>
        </a:spcBef>
        <a:spcAft>
          <a:spcPts val="0"/>
        </a:spcAft>
        <a:buClrTx/>
        <a:buSzTx/>
        <a:buFontTx/>
        <a:buNone/>
        <a:tabLst/>
        <a:defRPr b="0" baseline="0" cap="none" i="0" spc="0" strike="noStrike" sz="1600" u="none">
          <a:ln>
            <a:noFill/>
          </a:ln>
          <a:solidFill>
            <a:schemeClr val="tx1"/>
          </a:solidFill>
          <a:uFill>
            <a:solidFill>
              <a:srgbClr val="FFFFFF"/>
            </a:solidFill>
          </a:uFill>
          <a:latin typeface="+mn-lt"/>
          <a:ea typeface="+mn-ea"/>
          <a:cs typeface="+mn-cs"/>
          <a:sym typeface="Helvetica"/>
        </a:defRPr>
      </a:lvl4pPr>
      <a:lvl5pPr marL="0" marR="0" indent="914400" algn="r" defTabSz="1308100" latinLnBrk="0">
        <a:lnSpc>
          <a:spcPct val="100000"/>
        </a:lnSpc>
        <a:spcBef>
          <a:spcPts val="0"/>
        </a:spcBef>
        <a:spcAft>
          <a:spcPts val="0"/>
        </a:spcAft>
        <a:buClrTx/>
        <a:buSzTx/>
        <a:buFontTx/>
        <a:buNone/>
        <a:tabLst/>
        <a:defRPr b="0" baseline="0" cap="none" i="0" spc="0" strike="noStrike" sz="1600" u="none">
          <a:ln>
            <a:noFill/>
          </a:ln>
          <a:solidFill>
            <a:schemeClr val="tx1"/>
          </a:solidFill>
          <a:uFill>
            <a:solidFill>
              <a:srgbClr val="FFFFFF"/>
            </a:solidFill>
          </a:uFill>
          <a:latin typeface="+mn-lt"/>
          <a:ea typeface="+mn-ea"/>
          <a:cs typeface="+mn-cs"/>
          <a:sym typeface="Helvetica"/>
        </a:defRPr>
      </a:lvl5pPr>
      <a:lvl6pPr marL="0" marR="0" indent="1143000" algn="r" defTabSz="1308100" latinLnBrk="0">
        <a:lnSpc>
          <a:spcPct val="100000"/>
        </a:lnSpc>
        <a:spcBef>
          <a:spcPts val="0"/>
        </a:spcBef>
        <a:spcAft>
          <a:spcPts val="0"/>
        </a:spcAft>
        <a:buClrTx/>
        <a:buSzTx/>
        <a:buFontTx/>
        <a:buNone/>
        <a:tabLst/>
        <a:defRPr b="0" baseline="0" cap="none" i="0" spc="0" strike="noStrike" sz="1600" u="none">
          <a:ln>
            <a:noFill/>
          </a:ln>
          <a:solidFill>
            <a:schemeClr val="tx1"/>
          </a:solidFill>
          <a:uFill>
            <a:solidFill>
              <a:srgbClr val="FFFFFF"/>
            </a:solidFill>
          </a:uFill>
          <a:latin typeface="+mn-lt"/>
          <a:ea typeface="+mn-ea"/>
          <a:cs typeface="+mn-cs"/>
          <a:sym typeface="Helvetica"/>
        </a:defRPr>
      </a:lvl6pPr>
      <a:lvl7pPr marL="0" marR="0" indent="1371600" algn="r" defTabSz="1308100" latinLnBrk="0">
        <a:lnSpc>
          <a:spcPct val="100000"/>
        </a:lnSpc>
        <a:spcBef>
          <a:spcPts val="0"/>
        </a:spcBef>
        <a:spcAft>
          <a:spcPts val="0"/>
        </a:spcAft>
        <a:buClrTx/>
        <a:buSzTx/>
        <a:buFontTx/>
        <a:buNone/>
        <a:tabLst/>
        <a:defRPr b="0" baseline="0" cap="none" i="0" spc="0" strike="noStrike" sz="1600" u="none">
          <a:ln>
            <a:noFill/>
          </a:ln>
          <a:solidFill>
            <a:schemeClr val="tx1"/>
          </a:solidFill>
          <a:uFill>
            <a:solidFill>
              <a:srgbClr val="FFFFFF"/>
            </a:solidFill>
          </a:uFill>
          <a:latin typeface="+mn-lt"/>
          <a:ea typeface="+mn-ea"/>
          <a:cs typeface="+mn-cs"/>
          <a:sym typeface="Helvetica"/>
        </a:defRPr>
      </a:lvl7pPr>
      <a:lvl8pPr marL="0" marR="0" indent="1600200" algn="r" defTabSz="1308100" latinLnBrk="0">
        <a:lnSpc>
          <a:spcPct val="100000"/>
        </a:lnSpc>
        <a:spcBef>
          <a:spcPts val="0"/>
        </a:spcBef>
        <a:spcAft>
          <a:spcPts val="0"/>
        </a:spcAft>
        <a:buClrTx/>
        <a:buSzTx/>
        <a:buFontTx/>
        <a:buNone/>
        <a:tabLst/>
        <a:defRPr b="0" baseline="0" cap="none" i="0" spc="0" strike="noStrike" sz="1600" u="none">
          <a:ln>
            <a:noFill/>
          </a:ln>
          <a:solidFill>
            <a:schemeClr val="tx1"/>
          </a:solidFill>
          <a:uFill>
            <a:solidFill>
              <a:srgbClr val="FFFFFF"/>
            </a:solidFill>
          </a:uFill>
          <a:latin typeface="+mn-lt"/>
          <a:ea typeface="+mn-ea"/>
          <a:cs typeface="+mn-cs"/>
          <a:sym typeface="Helvetica"/>
        </a:defRPr>
      </a:lvl8pPr>
      <a:lvl9pPr marL="0" marR="0" indent="1828800" algn="r" defTabSz="1308100" latinLnBrk="0">
        <a:lnSpc>
          <a:spcPct val="100000"/>
        </a:lnSpc>
        <a:spcBef>
          <a:spcPts val="0"/>
        </a:spcBef>
        <a:spcAft>
          <a:spcPts val="0"/>
        </a:spcAft>
        <a:buClrTx/>
        <a:buSzTx/>
        <a:buFontTx/>
        <a:buNone/>
        <a:tabLst/>
        <a:defRPr b="0" baseline="0" cap="none" i="0" spc="0" strike="noStrike" sz="1600" u="none">
          <a:ln>
            <a:noFill/>
          </a:ln>
          <a:solidFill>
            <a:schemeClr val="tx1"/>
          </a:solidFill>
          <a:uFill>
            <a:solidFill>
              <a:srgbClr val="FFFFFF"/>
            </a:solidFill>
          </a:uFill>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learnpythonthehardway.org" TargetMode="External"/><Relationship Id="rId3" Type="http://schemas.openxmlformats.org/officeDocument/2006/relationships/hyperlink" Target="http://www.apple.com" TargetMode="Externa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apple.com" TargetMode="External"/><Relationship Id="rId3" Type="http://schemas.openxmlformats.org/officeDocument/2006/relationships/hyperlink" Target="http://bastibe.de/2013-01-20-a-python-primer-for-matlab-users.html" TargetMode="Externa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apple.com" TargetMode="Externa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eneralassemb.ly/education/data-science?&amp;gclid=CjwKEAjwk6K8BRDM3aCSkdCtzSQSJAA3Vf38leCWKuRFD33jAqNkjHhIqVTVv6i6PiiBtxse7DW1SRoCFE3w_wcB" TargetMode="External"/><Relationship Id="rId3" Type="http://schemas.openxmlformats.org/officeDocument/2006/relationships/hyperlink" Target="https://generalassemb.ly/education/data-science-immersive" TargetMode="Externa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python.org/about/success/astra/" TargetMode="External"/><Relationship Id="rId4" Type="http://schemas.openxmlformats.org/officeDocument/2006/relationships/hyperlink" Target="https://www.python.org/about/success/resolver/" TargetMode="External"/><Relationship Id="rId5" Type="http://schemas.openxmlformats.org/officeDocument/2006/relationships/hyperlink" Target="https://www.python.org/about/success/ilm/" TargetMode="External"/><Relationship Id="rId6" Type="http://schemas.openxmlformats.org/officeDocument/2006/relationships/hyperlink" Target="https://software.intel.com/en-us/blogs/2016/02/14/python-brings-us-the-ligo-gravity-wave-sound" TargetMode="External"/><Relationship Id="rId7" Type="http://schemas.openxmlformats.org/officeDocument/2006/relationships/hyperlink" Target="https://www.python.org/about/success/mayavi/" TargetMode="External"/><Relationship Id="rId8" Type="http://schemas.openxmlformats.org/officeDocument/2006/relationships/hyperlink" Target="https://www.python.org/about/success/mmtk/" TargetMode="External"/><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4.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continuum.io/downloads" TargetMode="External"/><Relationship Id="rId3" Type="http://schemas.openxmlformats.org/officeDocument/2006/relationships/hyperlink" Target="https://www.python.org/download/releases/2.7/" TargetMode="External"/><Relationship Id="rId4" Type="http://schemas.openxmlformats.org/officeDocument/2006/relationships/hyperlink" Target="https://git-for-windows.github.io/" TargetMode="External"/><Relationship Id="rId5" Type="http://schemas.openxmlformats.org/officeDocument/2006/relationships/hyperlink" Target="http://www.sublimetext.com/" TargetMode="External"/><Relationship Id="rId6" Type="http://schemas.openxmlformats.org/officeDocument/2006/relationships/hyperlink" Target="https://atom.io/"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 Id="rId3" Type="http://schemas.openxmlformats.org/officeDocument/2006/relationships/image" Target="../media/image5.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ti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tif"/><Relationship Id="rId3" Type="http://schemas.openxmlformats.org/officeDocument/2006/relationships/image" Target="../media/image8.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tif"/><Relationship Id="rId3" Type="http://schemas.openxmlformats.org/officeDocument/2006/relationships/image" Target="../media/image9.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 Id="rId3" Type="http://schemas.openxmlformats.org/officeDocument/2006/relationships/image" Target="../media/image10.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tif"/><Relationship Id="rId3" Type="http://schemas.openxmlformats.org/officeDocument/2006/relationships/image" Target="../media/image11.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jetbrains.com/pycharm/" TargetMode="External"/><Relationship Id="rId3" Type="http://schemas.openxmlformats.org/officeDocument/2006/relationships/hyperlink" Target="http://www.pydev.org/" TargetMode="External"/><Relationship Id="rId4" Type="http://schemas.openxmlformats.org/officeDocument/2006/relationships/hyperlink" Target="https://atom.io/" TargetMode="External"/><Relationship Id="rId5" Type="http://schemas.openxmlformats.org/officeDocument/2006/relationships/image" Target="../media/image10.tif"/></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 Id="rId3" Type="http://schemas.openxmlformats.org/officeDocument/2006/relationships/image" Target="../media/image13.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 Id="rId3" Type="http://schemas.openxmlformats.org/officeDocument/2006/relationships/image" Target="../media/image14.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 Id="rId3" Type="http://schemas.openxmlformats.org/officeDocument/2006/relationships/image" Target="../media/image15.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 Id="rId3" Type="http://schemas.openxmlformats.org/officeDocument/2006/relationships/image" Target="../media/image16.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 Id="rId3" Type="http://schemas.openxmlformats.org/officeDocument/2006/relationships/image" Target="../media/image12.tif"/></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tif"/></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 Id="rId3" Type="http://schemas.openxmlformats.org/officeDocument/2006/relationships/image" Target="../media/image14.tif"/></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 Id="rId3" Type="http://schemas.openxmlformats.org/officeDocument/2006/relationships/image" Target="../media/image17.jpe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 Id="rId3" Type="http://schemas.openxmlformats.org/officeDocument/2006/relationships/image" Target="../media/image17.tif"/></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 Id="rId3" Type="http://schemas.openxmlformats.org/officeDocument/2006/relationships/image" Target="../media/image17.tif"/></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 Id="rId3" Type="http://schemas.openxmlformats.org/officeDocument/2006/relationships/image" Target="../media/image17.tif"/></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 Id="rId3" Type="http://schemas.openxmlformats.org/officeDocument/2006/relationships/image" Target="../media/image17.tif"/></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 Id="rId3" Type="http://schemas.openxmlformats.org/officeDocument/2006/relationships/image" Target="../media/image17.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continuum.io/downloads" TargetMode="External"/><Relationship Id="rId4" Type="http://schemas.openxmlformats.org/officeDocument/2006/relationships/hyperlink" Target="http://ipython.org/notebook.html" TargetMode="Externa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e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tif"/></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tif"/></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jpe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jpe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eg"/><Relationship Id="rId4" Type="http://schemas.openxmlformats.org/officeDocument/2006/relationships/image" Target="../media/image18.tif"/></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jpe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tif"/></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jpe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tif"/><Relationship Id="rId4" Type="http://schemas.openxmlformats.org/officeDocument/2006/relationships/image" Target="../media/image21.tif"/></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tif"/><Relationship Id="rId4" Type="http://schemas.openxmlformats.org/officeDocument/2006/relationships/image" Target="../media/image24.jpe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jpeg"/><Relationship Id="rId4" Type="http://schemas.openxmlformats.org/officeDocument/2006/relationships/image" Target="../media/image22.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jpeg"/><Relationship Id="rId4" Type="http://schemas.openxmlformats.org/officeDocument/2006/relationships/image" Target="../media/image2.tif"/></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jpe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AEAEA"/>
        </a:solidFill>
      </p:bgPr>
    </p:bg>
    <p:spTree>
      <p:nvGrpSpPr>
        <p:cNvPr id="1" name=""/>
        <p:cNvGrpSpPr/>
        <p:nvPr/>
      </p:nvGrpSpPr>
      <p:grpSpPr>
        <a:xfrm>
          <a:off x="0" y="0"/>
          <a:ext cx="0" cy="0"/>
          <a:chOff x="0" y="0"/>
          <a:chExt cx="0" cy="0"/>
        </a:xfrm>
      </p:grpSpPr>
      <p:sp>
        <p:nvSpPr>
          <p:cNvPr id="276" name="Shape 276"/>
          <p:cNvSpPr/>
          <p:nvPr>
            <p:ph type="body" idx="13"/>
          </p:nvPr>
        </p:nvSpPr>
        <p:spPr>
          <a:prstGeom prst="rect">
            <a:avLst/>
          </a:prstGeom>
        </p:spPr>
        <p:txBody>
          <a:bodyPr/>
          <a:lstStyle>
            <a:lvl1pPr>
              <a:defRPr>
                <a:solidFill>
                  <a:srgbClr val="E52123"/>
                </a:solidFill>
              </a:defRPr>
            </a:lvl1pPr>
          </a:lstStyle>
          <a:p>
            <a:pPr/>
            <a:r>
              <a:t>FOR INSTRUCTOR PURPOSES ONLY</a:t>
            </a:r>
          </a:p>
        </p:txBody>
      </p:sp>
      <p:sp>
        <p:nvSpPr>
          <p:cNvPr id="277" name="Shape 277"/>
          <p:cNvSpPr/>
          <p:nvPr/>
        </p:nvSpPr>
        <p:spPr>
          <a:xfrm>
            <a:off x="1337253" y="1511300"/>
            <a:ext cx="11042304" cy="5881028"/>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defRPr sz="2100">
                <a:solidFill>
                  <a:srgbClr val="000000"/>
                </a:solidFill>
                <a:uFill>
                  <a:solidFill>
                    <a:srgbClr val="000000"/>
                  </a:solidFill>
                </a:uFill>
              </a:defRPr>
            </a:pPr>
          </a:p>
          <a:p>
            <a:pPr marL="203179" indent="-203179" defTabSz="647700">
              <a:spcBef>
                <a:spcPts val="1000"/>
              </a:spcBef>
              <a:buSzPct val="70000"/>
              <a:buFont typeface="Lucida Grande"/>
              <a:buChar char="‣"/>
              <a:defRPr sz="2100">
                <a:solidFill>
                  <a:srgbClr val="000000"/>
                </a:solidFill>
                <a:uFill>
                  <a:solidFill>
                    <a:srgbClr val="000000"/>
                  </a:solidFill>
                </a:uFill>
              </a:defRPr>
            </a:pPr>
          </a:p>
          <a:p>
            <a:pPr marL="203179" indent="-203179" defTabSz="647700">
              <a:spcBef>
                <a:spcPts val="1000"/>
              </a:spcBef>
              <a:buSzPct val="70000"/>
              <a:buFont typeface="Lucida Grande"/>
              <a:buChar char="‣"/>
              <a:defRPr sz="2100">
                <a:solidFill>
                  <a:srgbClr val="000000"/>
                </a:solidFill>
                <a:uFill>
                  <a:solidFill>
                    <a:srgbClr val="000000"/>
                  </a:solidFill>
                </a:uFill>
              </a:defRPr>
            </a:pPr>
            <a:r>
              <a:t>Instructor Prep:</a:t>
            </a:r>
          </a:p>
          <a:p>
            <a:pPr lvl="1" marL="660379" indent="-203179" defTabSz="647700">
              <a:spcBef>
                <a:spcPts val="1000"/>
              </a:spcBef>
              <a:buSzPct val="70000"/>
              <a:buFont typeface="Lucida Grande"/>
              <a:buChar char="‣"/>
              <a:defRPr sz="2100">
                <a:solidFill>
                  <a:srgbClr val="000000"/>
                </a:solidFill>
                <a:uFill>
                  <a:solidFill>
                    <a:srgbClr val="000000"/>
                  </a:solidFill>
                </a:uFill>
              </a:defRPr>
            </a:pPr>
            <a:r>
              <a:t>Review &amp; modify lesson plan &amp; slide deck</a:t>
            </a:r>
          </a:p>
          <a:p>
            <a:pPr lvl="1" marL="660379" indent="-203179" defTabSz="647700">
              <a:spcBef>
                <a:spcPts val="1000"/>
              </a:spcBef>
              <a:buSzPct val="70000"/>
              <a:buFont typeface="Lucida Grande"/>
              <a:buChar char="‣"/>
              <a:defRPr sz="2100">
                <a:solidFill>
                  <a:srgbClr val="000000"/>
                </a:solidFill>
                <a:uFill>
                  <a:solidFill>
                    <a:srgbClr val="000000"/>
                  </a:solidFill>
                </a:uFill>
              </a:defRPr>
            </a:pPr>
            <a:r>
              <a:t>Write learning objectives &amp; relevant information on board</a:t>
            </a:r>
          </a:p>
          <a:p>
            <a:pPr lvl="1" marL="660379" indent="-203179" defTabSz="647700">
              <a:spcBef>
                <a:spcPts val="1000"/>
              </a:spcBef>
              <a:buSzPct val="70000"/>
              <a:buFont typeface="Lucida Grande"/>
              <a:buChar char="‣"/>
              <a:defRPr sz="2100">
                <a:solidFill>
                  <a:srgbClr val="000000"/>
                </a:solidFill>
                <a:uFill>
                  <a:solidFill>
                    <a:srgbClr val="000000"/>
                  </a:solidFill>
                </a:uFill>
              </a:defRPr>
            </a:pPr>
            <a:r>
              <a:t>Review Student Roster and Instructor Checklist</a:t>
            </a:r>
          </a:p>
          <a:p>
            <a:pPr lvl="1" marL="660379" indent="-203179" defTabSz="647700">
              <a:spcBef>
                <a:spcPts val="1000"/>
              </a:spcBef>
              <a:buSzPct val="70000"/>
              <a:buFont typeface="Lucida Grande"/>
              <a:buChar char="‣"/>
              <a:defRPr sz="2100">
                <a:solidFill>
                  <a:srgbClr val="000000"/>
                </a:solidFill>
                <a:uFill>
                  <a:solidFill>
                    <a:srgbClr val="000000"/>
                  </a:solidFill>
                </a:uFill>
              </a:defRPr>
            </a:pPr>
            <a:r>
              <a:t>Prepare handout to distribute to students.</a:t>
            </a:r>
          </a:p>
        </p:txBody>
      </p:sp>
      <p:sp>
        <p:nvSpPr>
          <p:cNvPr id="278" name="Shape 278"/>
          <p:cNvSpPr/>
          <p:nvPr/>
        </p:nvSpPr>
        <p:spPr>
          <a:xfrm>
            <a:off x="635000" y="1473200"/>
            <a:ext cx="7721600" cy="431800"/>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lnSpc>
                <a:spcPts val="3200"/>
              </a:lnSpc>
              <a:defRPr b="1" cap="all" spc="-64" sz="3200">
                <a:solidFill>
                  <a:srgbClr val="000000"/>
                </a:solidFill>
                <a:uFill>
                  <a:solidFill>
                    <a:srgbClr val="000000"/>
                  </a:solidFill>
                </a:uFill>
              </a:defRPr>
            </a:lvl1pPr>
          </a:lstStyle>
          <a:p>
            <a:pPr/>
            <a:r>
              <a:t>instructor notes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body" idx="13"/>
          </p:nvPr>
        </p:nvSpPr>
        <p:spPr>
          <a:prstGeom prst="rect">
            <a:avLst/>
          </a:prstGeom>
        </p:spPr>
        <p:txBody>
          <a:bodyPr/>
          <a:lstStyle/>
          <a:p>
            <a:pPr/>
            <a:r>
              <a:t>About You</a:t>
            </a:r>
          </a:p>
        </p:txBody>
      </p:sp>
      <p:sp>
        <p:nvSpPr>
          <p:cNvPr id="317" name="Shape 317"/>
          <p:cNvSpPr/>
          <p:nvPr>
            <p:ph type="body" idx="1"/>
          </p:nvPr>
        </p:nvSpPr>
        <p:spPr>
          <a:xfrm>
            <a:off x="635000" y="1409700"/>
            <a:ext cx="11734800" cy="3810000"/>
          </a:xfrm>
          <a:prstGeom prst="rect">
            <a:avLst/>
          </a:prstGeom>
        </p:spPr>
        <p:txBody>
          <a:bodyPr/>
          <a:lstStyle/>
          <a:p>
            <a:pPr marL="203200" indent="-203200">
              <a:buSzPct val="70000"/>
              <a:buFont typeface="Lucida Grande"/>
              <a:buChar char="‣"/>
            </a:pPr>
            <a:r>
              <a:t>So that Greg knows what to say… let’s talk a bit about you!</a:t>
            </a:r>
          </a:p>
          <a:p>
            <a:pPr marL="203200" indent="-203200">
              <a:buSzPct val="70000"/>
              <a:buFont typeface="Lucida Grande"/>
              <a:buChar char="‣"/>
            </a:pPr>
            <a:r>
              <a:t>Name</a:t>
            </a:r>
          </a:p>
          <a:p>
            <a:pPr marL="203200" indent="-203200">
              <a:buSzPct val="70000"/>
              <a:buFont typeface="Lucida Grande"/>
              <a:buChar char="‣"/>
            </a:pPr>
            <a:r>
              <a:t>What brings you to GA</a:t>
            </a:r>
          </a:p>
          <a:p>
            <a:pPr lvl="1"/>
            <a:r>
              <a:t>Current activities</a:t>
            </a:r>
          </a:p>
          <a:p>
            <a:pPr lvl="1"/>
            <a:r>
              <a:t>Goals</a:t>
            </a:r>
          </a:p>
          <a:p>
            <a:pPr lvl="1"/>
            <a:r>
              <a:t>Have you programmed before?</a:t>
            </a:r>
          </a:p>
          <a:p>
            <a:pPr marL="203200" indent="-203200">
              <a:buSzPct val="70000"/>
              <a:buFont typeface="Lucida Grande"/>
              <a:buChar char="‣"/>
            </a:pPr>
            <a:r>
              <a:t>(Fun fact)</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Shape 790"/>
          <p:cNvSpPr/>
          <p:nvPr>
            <p:ph type="body" idx="13"/>
          </p:nvPr>
        </p:nvSpPr>
        <p:spPr>
          <a:prstGeom prst="rect">
            <a:avLst/>
          </a:prstGeom>
        </p:spPr>
        <p:txBody>
          <a:bodyPr/>
          <a:lstStyle/>
          <a:p>
            <a:pPr/>
            <a:r>
              <a:t>Review &amp; Recap</a:t>
            </a:r>
          </a:p>
        </p:txBody>
      </p:sp>
      <p:sp>
        <p:nvSpPr>
          <p:cNvPr id="791" name="Shape 791"/>
          <p:cNvSpPr/>
          <p:nvPr>
            <p:ph type="body" idx="1"/>
          </p:nvPr>
        </p:nvSpPr>
        <p:spPr>
          <a:xfrm>
            <a:off x="609600" y="1727200"/>
            <a:ext cx="11734800" cy="4775796"/>
          </a:xfrm>
          <a:prstGeom prst="rect">
            <a:avLst/>
          </a:prstGeom>
        </p:spPr>
        <p:txBody>
          <a:bodyPr/>
          <a:lstStyle/>
          <a:p>
            <a:pPr marL="203200" indent="-203200">
              <a:buSzPct val="70000"/>
              <a:buFont typeface="Lucida Grande"/>
              <a:buChar char="‣"/>
            </a:pPr>
            <a:r>
              <a:t>In this workshop, we've covered the following topics:</a:t>
            </a:r>
            <a:br/>
          </a:p>
          <a:p>
            <a:pPr lvl="1"/>
            <a:r>
              <a:t>Python as a popular, flexible programming language</a:t>
            </a:r>
          </a:p>
          <a:p>
            <a:pPr lvl="1"/>
            <a:r>
              <a:t>Python has applications in many different areas</a:t>
            </a:r>
          </a:p>
          <a:p>
            <a:pPr lvl="1"/>
            <a:r>
              <a:t>Python is particularly great for data manipulation</a:t>
            </a:r>
          </a:p>
          <a:p>
            <a:pPr lvl="1"/>
            <a:r>
              <a:t>Python programming basics include: types, variables, functions, and more!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95" name="Shape 795"/>
          <p:cNvSpPr/>
          <p:nvPr>
            <p:ph type="body" idx="13"/>
          </p:nvPr>
        </p:nvSpPr>
        <p:spPr>
          <a:prstGeom prst="rect">
            <a:avLst/>
          </a:prstGeom>
        </p:spPr>
        <p:txBody>
          <a:bodyPr/>
          <a:lstStyle/>
          <a:p>
            <a:pPr/>
            <a:r>
              <a:t>Takeaways</a:t>
            </a:r>
          </a:p>
        </p:txBody>
      </p:sp>
      <p:sp>
        <p:nvSpPr>
          <p:cNvPr id="796" name="Shape 796"/>
          <p:cNvSpPr/>
          <p:nvPr>
            <p:ph type="title"/>
          </p:nvPr>
        </p:nvSpPr>
        <p:spPr>
          <a:prstGeom prst="rect">
            <a:avLst/>
          </a:prstGeom>
        </p:spPr>
        <p:txBody>
          <a:bodyPr/>
          <a:lstStyle/>
          <a:p>
            <a:pPr/>
            <a:r>
              <a:t>Learning Plan</a:t>
            </a:r>
          </a:p>
        </p:txBody>
      </p:sp>
      <p:sp>
        <p:nvSpPr>
          <p:cNvPr id="797" name="Shape 797"/>
          <p:cNvSpPr/>
          <p:nvPr>
            <p:ph type="body" idx="1"/>
          </p:nvPr>
        </p:nvSpPr>
        <p:spPr>
          <a:prstGeom prst="rect">
            <a:avLst/>
          </a:prstGeom>
        </p:spPr>
        <p:txBody>
          <a:bodyPr/>
          <a:lstStyle/>
          <a:p>
            <a:pPr/>
            <a:r>
              <a:t>Evaluate your python programming skills! How confident are you with:</a:t>
            </a:r>
            <a:br/>
          </a:p>
          <a:p>
            <a:pPr lvl="2" marL="596053" indent="-189653"/>
            <a:r>
              <a:t> Python Syntax</a:t>
            </a:r>
          </a:p>
          <a:p>
            <a:pPr lvl="2" marL="596053" indent="-189653"/>
            <a:r>
              <a:t> Programming Fundamentals</a:t>
            </a:r>
          </a:p>
          <a:p>
            <a:pPr lvl="2" marL="596053" indent="-189653"/>
            <a:r>
              <a:t> Data Analysis</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9" name="Shape 799"/>
          <p:cNvSpPr/>
          <p:nvPr>
            <p:ph type="body" idx="13"/>
          </p:nvPr>
        </p:nvSpPr>
        <p:spPr>
          <a:prstGeom prst="rect">
            <a:avLst/>
          </a:prstGeom>
        </p:spPr>
        <p:txBody>
          <a:bodyPr/>
          <a:lstStyle/>
          <a:p>
            <a:pPr/>
            <a:r>
              <a:t>TAKEAWAYS</a:t>
            </a:r>
          </a:p>
        </p:txBody>
      </p:sp>
      <p:sp>
        <p:nvSpPr>
          <p:cNvPr id="800" name="Shape 800"/>
          <p:cNvSpPr/>
          <p:nvPr>
            <p:ph type="title"/>
          </p:nvPr>
        </p:nvSpPr>
        <p:spPr>
          <a:prstGeom prst="rect">
            <a:avLst/>
          </a:prstGeom>
        </p:spPr>
        <p:txBody>
          <a:bodyPr/>
          <a:lstStyle/>
          <a:p>
            <a:pPr/>
            <a:r>
              <a:t>What SHOULD YOU DO NEXT?</a:t>
            </a:r>
          </a:p>
        </p:txBody>
      </p:sp>
      <p:sp>
        <p:nvSpPr>
          <p:cNvPr id="801" name="Shape 801"/>
          <p:cNvSpPr/>
          <p:nvPr>
            <p:ph type="body" idx="1"/>
          </p:nvPr>
        </p:nvSpPr>
        <p:spPr>
          <a:prstGeom prst="rect">
            <a:avLst/>
          </a:prstGeom>
        </p:spPr>
        <p:txBody>
          <a:bodyPr/>
          <a:lstStyle/>
          <a:p>
            <a:pPr/>
            <a:r>
              <a:t>For beginner programmers:</a:t>
            </a:r>
          </a:p>
          <a:p>
            <a:pPr lvl="2" marL="596053" indent="-189653"/>
            <a:r>
              <a:t>Go through </a:t>
            </a:r>
            <a:r>
              <a:rPr u="sng">
                <a:hlinkClick r:id="rId2" invalidUrl="" action="" tgtFrame="" tooltip="" history="1" highlightClick="0" endSnd="0"/>
              </a:rPr>
              <a:t>Learn Python the hard way </a:t>
            </a:r>
          </a:p>
          <a:p>
            <a:pPr lvl="2" marL="596053" indent="-189653"/>
            <a:r>
              <a:t>Familiarise yourself with the language by going through </a:t>
            </a:r>
            <a:r>
              <a:rPr u="sng">
                <a:hlinkClick r:id="rId3" invalidUrl="" action="" tgtFrame="" tooltip="" history="1" highlightClick="0" endSnd="0"/>
              </a:rPr>
              <a:t>A Beginner's Python Tutorial </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3" name="Shape 803"/>
          <p:cNvSpPr/>
          <p:nvPr>
            <p:ph type="body" idx="13"/>
          </p:nvPr>
        </p:nvSpPr>
        <p:spPr>
          <a:prstGeom prst="rect">
            <a:avLst/>
          </a:prstGeom>
        </p:spPr>
        <p:txBody>
          <a:bodyPr/>
          <a:lstStyle/>
          <a:p>
            <a:pPr/>
            <a:r>
              <a:t>TAKEAWAYS</a:t>
            </a:r>
          </a:p>
        </p:txBody>
      </p:sp>
      <p:sp>
        <p:nvSpPr>
          <p:cNvPr id="804" name="Shape 804"/>
          <p:cNvSpPr/>
          <p:nvPr>
            <p:ph type="title"/>
          </p:nvPr>
        </p:nvSpPr>
        <p:spPr>
          <a:prstGeom prst="rect">
            <a:avLst/>
          </a:prstGeom>
        </p:spPr>
        <p:txBody>
          <a:bodyPr/>
          <a:lstStyle/>
          <a:p>
            <a:pPr/>
            <a:r>
              <a:t>What SHOULD YOU DO NEXT?</a:t>
            </a:r>
          </a:p>
        </p:txBody>
      </p:sp>
      <p:sp>
        <p:nvSpPr>
          <p:cNvPr id="805" name="Shape 805"/>
          <p:cNvSpPr/>
          <p:nvPr>
            <p:ph type="body" idx="1"/>
          </p:nvPr>
        </p:nvSpPr>
        <p:spPr>
          <a:prstGeom prst="rect">
            <a:avLst/>
          </a:prstGeom>
        </p:spPr>
        <p:txBody>
          <a:bodyPr/>
          <a:lstStyle/>
          <a:p>
            <a:pPr/>
            <a:r>
              <a:t>For existing programmers who are new to Python, try these:</a:t>
            </a:r>
          </a:p>
          <a:p>
            <a:pPr lvl="2" marL="596053" indent="-189653"/>
            <a:r>
              <a:t>Read the information in </a:t>
            </a:r>
            <a:r>
              <a:rPr u="sng">
                <a:hlinkClick r:id="rId2" invalidUrl="" action="" tgtFrame="" tooltip="" history="1" highlightClick="0" endSnd="0"/>
              </a:rPr>
              <a:t>Moving to Python From Other Languages </a:t>
            </a:r>
          </a:p>
          <a:p>
            <a:pPr lvl="2" marL="596053" indent="-189653"/>
            <a:r>
              <a:rPr u="sng">
                <a:hlinkClick r:id="rId2" invalidUrl="" action="" tgtFrame="" tooltip="" history="1" highlightClick="0" endSnd="0"/>
              </a:rPr>
              <a:t>Python for java developers </a:t>
            </a:r>
          </a:p>
          <a:p>
            <a:pPr lvl="2" marL="596053" indent="-189653"/>
            <a:r>
              <a:rPr u="sng">
                <a:hlinkClick r:id="rId3" invalidUrl="" action="" tgtFrame="" tooltip="" history="1" highlightClick="0" endSnd="0"/>
              </a:rPr>
              <a:t>Python for MATLAB users </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7" name="Shape 807"/>
          <p:cNvSpPr/>
          <p:nvPr>
            <p:ph type="body" idx="13"/>
          </p:nvPr>
        </p:nvSpPr>
        <p:spPr>
          <a:prstGeom prst="rect">
            <a:avLst/>
          </a:prstGeom>
        </p:spPr>
        <p:txBody>
          <a:bodyPr/>
          <a:lstStyle/>
          <a:p>
            <a:pPr/>
            <a:r>
              <a:t>TAKEAWAYS</a:t>
            </a:r>
          </a:p>
        </p:txBody>
      </p:sp>
      <p:sp>
        <p:nvSpPr>
          <p:cNvPr id="808" name="Shape 808"/>
          <p:cNvSpPr/>
          <p:nvPr>
            <p:ph type="title"/>
          </p:nvPr>
        </p:nvSpPr>
        <p:spPr>
          <a:prstGeom prst="rect">
            <a:avLst/>
          </a:prstGeom>
        </p:spPr>
        <p:txBody>
          <a:bodyPr/>
          <a:lstStyle/>
          <a:p>
            <a:pPr/>
            <a:r>
              <a:t>What SHOULD YOU DO NEXT?</a:t>
            </a:r>
          </a:p>
        </p:txBody>
      </p:sp>
      <p:sp>
        <p:nvSpPr>
          <p:cNvPr id="809" name="Shape 809"/>
          <p:cNvSpPr/>
          <p:nvPr>
            <p:ph type="body" idx="1"/>
          </p:nvPr>
        </p:nvSpPr>
        <p:spPr>
          <a:prstGeom prst="rect">
            <a:avLst/>
          </a:prstGeom>
        </p:spPr>
        <p:txBody>
          <a:bodyPr/>
          <a:lstStyle/>
          <a:p>
            <a:pPr/>
            <a:r>
              <a:t>For anyone looking for a challenge :)</a:t>
            </a:r>
          </a:p>
          <a:p>
            <a:pPr lvl="2" marL="596053" indent="-189653"/>
            <a:r>
              <a:t> Challenge yourself by tackling the </a:t>
            </a:r>
            <a:r>
              <a:rPr u="sng">
                <a:hlinkClick r:id="rId2" invalidUrl="" action="" tgtFrame="" tooltip="" history="1" highlightClick="0" endSnd="0"/>
              </a:rPr>
              <a:t>Python Challenge</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1" name="Shape 811"/>
          <p:cNvSpPr/>
          <p:nvPr>
            <p:ph type="body" idx="13"/>
          </p:nvPr>
        </p:nvSpPr>
        <p:spPr>
          <a:prstGeom prst="rect">
            <a:avLst/>
          </a:prstGeom>
        </p:spPr>
        <p:txBody>
          <a:bodyPr/>
          <a:lstStyle/>
          <a:p>
            <a:pPr/>
            <a:r>
              <a:t>TAKEAWAYS</a:t>
            </a:r>
          </a:p>
        </p:txBody>
      </p:sp>
      <p:sp>
        <p:nvSpPr>
          <p:cNvPr id="812" name="Shape 812"/>
          <p:cNvSpPr/>
          <p:nvPr>
            <p:ph type="title"/>
          </p:nvPr>
        </p:nvSpPr>
        <p:spPr>
          <a:prstGeom prst="rect">
            <a:avLst/>
          </a:prstGeom>
        </p:spPr>
        <p:txBody>
          <a:bodyPr/>
          <a:lstStyle/>
          <a:p>
            <a:pPr/>
            <a:r>
              <a:t>Want More?</a:t>
            </a:r>
          </a:p>
        </p:txBody>
      </p:sp>
      <p:sp>
        <p:nvSpPr>
          <p:cNvPr id="813" name="Shape 813"/>
          <p:cNvSpPr/>
          <p:nvPr>
            <p:ph type="body" idx="1"/>
          </p:nvPr>
        </p:nvSpPr>
        <p:spPr>
          <a:prstGeom prst="rect">
            <a:avLst/>
          </a:prstGeom>
        </p:spPr>
        <p:txBody>
          <a:bodyPr/>
          <a:lstStyle/>
          <a:p>
            <a:pPr/>
            <a:r>
              <a:t>General Assembly offers courses that use Python! </a:t>
            </a:r>
            <a:br/>
            <a:br/>
            <a:r>
              <a:t>Check out our:</a:t>
            </a:r>
          </a:p>
          <a:p>
            <a:pPr lvl="2" marL="596053" indent="-189653"/>
            <a:r>
              <a:t> </a:t>
            </a:r>
            <a:r>
              <a:rPr u="sng">
                <a:hlinkClick r:id="rId2" invalidUrl="" action="" tgtFrame="" tooltip="" history="1" highlightClick="0" endSnd="0"/>
              </a:rPr>
              <a:t>Part-time Data Science Course</a:t>
            </a:r>
          </a:p>
          <a:p>
            <a:pPr lvl="2" marL="596053" indent="-189653"/>
            <a:r>
              <a:t> </a:t>
            </a:r>
            <a:r>
              <a:rPr u="sng">
                <a:hlinkClick r:id="rId3" invalidUrl="" action="" tgtFrame="" tooltip="" history="1" highlightClick="0" endSnd="0"/>
              </a:rPr>
              <a:t>Data Science Immersive Course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Shape 815"/>
          <p:cNvSpPr/>
          <p:nvPr>
            <p:ph type="body" idx="13"/>
          </p:nvPr>
        </p:nvSpPr>
        <p:spPr>
          <a:prstGeom prst="rect">
            <a:avLst/>
          </a:prstGeom>
        </p:spPr>
        <p:txBody>
          <a:bodyPr/>
          <a:lstStyle/>
          <a:p>
            <a:pPr/>
            <a:r>
              <a:t>TEST YOURSELF (PERHAPS LATER)</a:t>
            </a:r>
          </a:p>
        </p:txBody>
      </p:sp>
      <p:sp>
        <p:nvSpPr>
          <p:cNvPr id="816" name="Shape 816"/>
          <p:cNvSpPr/>
          <p:nvPr>
            <p:ph type="body" sz="quarter" idx="1"/>
          </p:nvPr>
        </p:nvSpPr>
        <p:spPr>
          <a:xfrm>
            <a:off x="635000" y="2128875"/>
            <a:ext cx="11734800" cy="899060"/>
          </a:xfrm>
          <a:prstGeom prst="rect">
            <a:avLst/>
          </a:prstGeom>
        </p:spPr>
        <p:txBody>
          <a:bodyPr/>
          <a:lstStyle>
            <a:lvl1pPr marL="203200" indent="-203200">
              <a:buSzPct val="70000"/>
              <a:buFont typeface="Lucida Grande"/>
              <a:buChar char="‣"/>
              <a:defRPr sz="2500"/>
            </a:lvl1pPr>
          </a:lstStyle>
          <a:p>
            <a:pPr/>
            <a:r>
              <a:t>Let’s open a Jupyter notebook for this practice. </a:t>
            </a:r>
          </a:p>
        </p:txBody>
      </p:sp>
      <p:sp>
        <p:nvSpPr>
          <p:cNvPr id="817" name="Shape 817"/>
          <p:cNvSpPr/>
          <p:nvPr/>
        </p:nvSpPr>
        <p:spPr>
          <a:xfrm>
            <a:off x="627757" y="2601810"/>
            <a:ext cx="11212191" cy="33395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647700">
              <a:spcBef>
                <a:spcPts val="1000"/>
              </a:spcBef>
              <a:defRPr sz="2500">
                <a:solidFill>
                  <a:srgbClr val="000000"/>
                </a:solidFill>
                <a:uFill>
                  <a:solidFill>
                    <a:srgbClr val="000000"/>
                  </a:solidFill>
                </a:uFill>
              </a:defRPr>
            </a:pP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Save the file called </a:t>
            </a:r>
            <a:r>
              <a:rPr b="1">
                <a:latin typeface="Consolas"/>
                <a:ea typeface="Consolas"/>
                <a:cs typeface="Consolas"/>
                <a:sym typeface="Consolas"/>
              </a:rPr>
              <a:t>Python101_Part2_IndPractice.ipynb</a:t>
            </a:r>
            <a:r>
              <a:t> in a known location in your file system</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Start Jupyter (you know how now) and navigate to the location where you saved the file</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Open the file by clicking on the name</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Voilà, you can start the Independent Practice</a:t>
            </a:r>
          </a:p>
        </p:txBody>
      </p:sp>
      <p:pic>
        <p:nvPicPr>
          <p:cNvPr id="818" name="pasted-image.png"/>
          <p:cNvPicPr>
            <a:picLocks noChangeAspect="1"/>
          </p:cNvPicPr>
          <p:nvPr/>
        </p:nvPicPr>
        <p:blipFill>
          <a:blip r:embed="rId3">
            <a:extLst/>
          </a:blip>
          <a:srcRect l="3730" t="18619" r="1428" b="16327"/>
          <a:stretch>
            <a:fillRect/>
          </a:stretch>
        </p:blipFill>
        <p:spPr>
          <a:xfrm>
            <a:off x="8871247" y="7937"/>
            <a:ext cx="4134822" cy="1889304"/>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2" name="Shape 822"/>
          <p:cNvSpPr/>
          <p:nvPr>
            <p:ph type="body" idx="13"/>
          </p:nvPr>
        </p:nvSpPr>
        <p:spPr>
          <a:prstGeom prst="rect">
            <a:avLst/>
          </a:prstGeom>
        </p:spPr>
        <p:txBody>
          <a:bodyPr/>
          <a:lstStyle/>
          <a:p>
            <a:pPr/>
            <a:r>
              <a:t>PYTHON PROGRAMMING101</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6" name="Shape 826"/>
          <p:cNvSpPr/>
          <p:nvPr>
            <p:ph type="body" idx="13"/>
          </p:nvPr>
        </p:nvSpPr>
        <p:spPr>
          <a:prstGeom prst="rect">
            <a:avLst/>
          </a:prstGeom>
        </p:spPr>
        <p:txBody>
          <a:bodyPr/>
          <a:lstStyle/>
          <a:p>
            <a:pPr/>
            <a:r>
              <a:t>PYTHON PROGRAMMING101</a:t>
            </a:r>
          </a:p>
        </p:txBody>
      </p:sp>
      <p:sp>
        <p:nvSpPr>
          <p:cNvPr id="827" name="Shape 827"/>
          <p:cNvSpPr/>
          <p:nvPr/>
        </p:nvSpPr>
        <p:spPr>
          <a:xfrm>
            <a:off x="1185333" y="3903393"/>
            <a:ext cx="10160001" cy="431801"/>
          </a:xfrm>
          <a:prstGeom prst="rect">
            <a:avLst/>
          </a:prstGeom>
          <a:ln w="12700"/>
          <a:extLst>
            <a:ext uri="{C572A759-6A51-4108-AA02-DFA0A04FC94B}">
              <ma14:wrappingTextBoxFlag xmlns:ma14="http://schemas.microsoft.com/office/mac/drawingml/2011/main" val="1"/>
            </a:ext>
          </a:extLst>
        </p:spPr>
        <p:txBody>
          <a:bodyPr lIns="0" tIns="0" rIns="0" bIns="0"/>
          <a:lstStyle>
            <a:lvl1pPr algn="ctr" defTabSz="647700">
              <a:lnSpc>
                <a:spcPts val="3200"/>
              </a:lnSpc>
              <a:defRPr b="1" cap="all" spc="-64" sz="3200">
                <a:solidFill>
                  <a:srgbClr val="000000"/>
                </a:solidFill>
              </a:defRPr>
            </a:lvl1pPr>
          </a:lstStyle>
          <a:p>
            <a:pPr/>
            <a:r>
              <a:t>Don’t forget to fill out your exit ticket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body" idx="13"/>
          </p:nvPr>
        </p:nvSpPr>
        <p:spPr>
          <a:prstGeom prst="rect">
            <a:avLst/>
          </a:prstGeom>
        </p:spPr>
        <p:txBody>
          <a:bodyPr/>
          <a:lstStyle/>
          <a:p>
            <a:pPr/>
            <a:r>
              <a:t>OUR EXPECTATIONS</a:t>
            </a:r>
          </a:p>
        </p:txBody>
      </p:sp>
      <p:sp>
        <p:nvSpPr>
          <p:cNvPr id="320" name="Shape 320"/>
          <p:cNvSpPr/>
          <p:nvPr>
            <p:ph type="body" idx="1"/>
          </p:nvPr>
        </p:nvSpPr>
        <p:spPr>
          <a:xfrm>
            <a:off x="635000" y="1409700"/>
            <a:ext cx="10556312" cy="5636915"/>
          </a:xfrm>
          <a:prstGeom prst="rect">
            <a:avLst/>
          </a:prstGeom>
        </p:spPr>
        <p:txBody>
          <a:bodyPr/>
          <a:lstStyle/>
          <a:p>
            <a:pPr defTabSz="457200">
              <a:spcBef>
                <a:spcPts val="0"/>
              </a:spcBef>
              <a:defRPr sz="1560">
                <a:solidFill>
                  <a:srgbClr val="323333"/>
                </a:solidFill>
                <a:uFillTx/>
                <a:latin typeface="Helvetica Neue"/>
                <a:ea typeface="Helvetica Neue"/>
                <a:cs typeface="Helvetica Neue"/>
                <a:sym typeface="Helvetica Neue"/>
              </a:defRPr>
            </a:pPr>
          </a:p>
          <a:p>
            <a:pPr marL="203200" indent="-203200">
              <a:buSzPct val="70000"/>
              <a:buFont typeface="Lucida Grande"/>
              <a:buChar char="‣"/>
            </a:pPr>
            <a:r>
              <a:t>	You're ready to take charge of your learning experience.</a:t>
            </a:r>
          </a:p>
          <a:p>
            <a:pPr marL="203200" indent="-203200">
              <a:buSzPct val="70000"/>
              <a:buFont typeface="Lucida Grande"/>
              <a:buChar char="‣"/>
            </a:pPr>
          </a:p>
          <a:p>
            <a:pPr marL="203200" indent="-203200">
              <a:buSzPct val="70000"/>
              <a:buFont typeface="Lucida Grande"/>
              <a:buChar char="‣"/>
            </a:pPr>
            <a:r>
              <a:t>	You're curious and excited about Python!</a:t>
            </a:r>
          </a:p>
          <a:p>
            <a:pPr marL="203200" indent="-203200">
              <a:buSzPct val="70000"/>
              <a:buFont typeface="Lucida Grande"/>
              <a:buChar char="‣"/>
            </a:pPr>
          </a:p>
          <a:p>
            <a:pPr marL="203200" indent="-203200">
              <a:buSzPct val="70000"/>
              <a:buFont typeface="Lucida Grande"/>
              <a:buChar char="‣"/>
            </a:pPr>
            <a:r>
              <a:t>	You've installed Anaconda with Python 2.7 (or 3.x)</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body" idx="13"/>
          </p:nvPr>
        </p:nvSpPr>
        <p:spPr>
          <a:prstGeom prst="rect">
            <a:avLst/>
          </a:prstGeom>
        </p:spPr>
        <p:txBody>
          <a:bodyPr/>
          <a:lstStyle/>
          <a:p>
            <a:pPr/>
            <a:r>
              <a:t>The Big Picture</a:t>
            </a:r>
          </a:p>
        </p:txBody>
      </p:sp>
      <p:sp>
        <p:nvSpPr>
          <p:cNvPr id="323" name="Shape 323"/>
          <p:cNvSpPr/>
          <p:nvPr>
            <p:ph type="body" idx="1"/>
          </p:nvPr>
        </p:nvSpPr>
        <p:spPr>
          <a:xfrm>
            <a:off x="634999" y="1266814"/>
            <a:ext cx="11734802" cy="6097591"/>
          </a:xfrm>
          <a:prstGeom prst="rect">
            <a:avLst/>
          </a:prstGeom>
        </p:spPr>
        <p:txBody>
          <a:bodyPr/>
          <a:lstStyle/>
          <a:p>
            <a:pPr marL="203199" indent="-203199">
              <a:buSzPct val="70000"/>
              <a:buFont typeface="Lucida Grande"/>
              <a:buChar char="‣"/>
              <a:defRPr sz="2600"/>
            </a:pPr>
          </a:p>
          <a:p>
            <a:pPr marL="203199" indent="-203199">
              <a:buSzPct val="70000"/>
              <a:buFont typeface="Lucida Grande"/>
              <a:buChar char="‣"/>
              <a:defRPr sz="2600"/>
            </a:pPr>
            <a:r>
              <a:t>What we’ll cover:</a:t>
            </a:r>
          </a:p>
          <a:p>
            <a:pPr marL="203199" indent="-203199">
              <a:buSzPct val="70000"/>
              <a:buFont typeface="Lucida Grande"/>
              <a:buChar char="‣"/>
              <a:defRPr sz="2600"/>
            </a:pPr>
          </a:p>
          <a:p>
            <a:pPr lvl="1">
              <a:defRPr sz="2600"/>
            </a:pPr>
            <a:r>
              <a:t>What is Python and what can Python do for me?</a:t>
            </a:r>
          </a:p>
          <a:p>
            <a:pPr lvl="1">
              <a:defRPr sz="2600"/>
            </a:pPr>
            <a:r>
              <a:t>Implementing Python into your workflow</a:t>
            </a:r>
          </a:p>
          <a:p>
            <a:pPr lvl="1">
              <a:defRPr sz="2600"/>
            </a:pPr>
            <a:r>
              <a:t>Lists, dictionaries and other types — duck typing</a:t>
            </a:r>
          </a:p>
          <a:p>
            <a:pPr lvl="1">
              <a:defRPr sz="2600"/>
            </a:pPr>
            <a:r>
              <a:t>Python Libraries</a:t>
            </a:r>
          </a:p>
          <a:p>
            <a:pPr lvl="1">
              <a:defRPr sz="2600"/>
            </a:pPr>
            <a:r>
              <a:t>How to complain about the weather in pictures (graphs in Python)</a:t>
            </a:r>
          </a:p>
          <a:p>
            <a:pPr lvl="1">
              <a:defRPr sz="2600"/>
            </a:pPr>
            <a:r>
              <a:t>Python control structures</a:t>
            </a:r>
          </a:p>
          <a:p>
            <a:pPr lvl="1">
              <a:defRPr sz="2600"/>
            </a:pPr>
            <a:r>
              <a:t>What sort of code to expect if you are coming along for a data science course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body" idx="13"/>
          </p:nvPr>
        </p:nvSpPr>
        <p:spPr>
          <a:prstGeom prst="rect">
            <a:avLst/>
          </a:prstGeom>
        </p:spPr>
        <p:txBody>
          <a:bodyPr/>
          <a:lstStyle/>
          <a:p>
            <a:pPr/>
            <a:r>
              <a:t>The Big Picture</a:t>
            </a:r>
          </a:p>
        </p:txBody>
      </p:sp>
      <p:sp>
        <p:nvSpPr>
          <p:cNvPr id="326" name="Shape 326"/>
          <p:cNvSpPr/>
          <p:nvPr>
            <p:ph type="body" idx="1"/>
          </p:nvPr>
        </p:nvSpPr>
        <p:spPr>
          <a:xfrm>
            <a:off x="634999" y="1266814"/>
            <a:ext cx="11734802" cy="6097591"/>
          </a:xfrm>
          <a:prstGeom prst="rect">
            <a:avLst/>
          </a:prstGeom>
        </p:spPr>
        <p:txBody>
          <a:bodyPr/>
          <a:lstStyle/>
          <a:p>
            <a:pPr defTabSz="457200">
              <a:spcBef>
                <a:spcPts val="0"/>
              </a:spcBef>
              <a:defRPr sz="2500">
                <a:solidFill>
                  <a:srgbClr val="323333"/>
                </a:solidFill>
                <a:uFillTx/>
              </a:defRPr>
            </a:pPr>
          </a:p>
          <a:p>
            <a:pPr marL="203200" indent="-203200">
              <a:buSzPct val="70000"/>
              <a:buFont typeface="Lucida Grande"/>
              <a:buChar char="‣"/>
              <a:defRPr sz="2500"/>
            </a:pPr>
            <a:r>
              <a:t>Why this topic matters:</a:t>
            </a:r>
          </a:p>
          <a:p>
            <a:pPr lvl="1">
              <a:defRPr sz="2500"/>
            </a:pPr>
            <a:r>
              <a:t>Programming is a sought-after skill </a:t>
            </a:r>
          </a:p>
          <a:p>
            <a:pPr lvl="1">
              <a:defRPr sz="2500"/>
            </a:pPr>
            <a:r>
              <a:t>Python has been gaining popularity (why will see why!)</a:t>
            </a:r>
          </a:p>
          <a:p>
            <a:pPr lvl="1">
              <a:defRPr sz="2500"/>
            </a:pPr>
          </a:p>
          <a:p>
            <a:pPr marL="203200" indent="-203200">
              <a:buSzPct val="70000"/>
              <a:buFont typeface="Lucida Grande"/>
              <a:buChar char="‣"/>
              <a:defRPr sz="2500"/>
            </a:pPr>
          </a:p>
          <a:p>
            <a:pPr marL="203200" indent="-203200">
              <a:buSzPct val="70000"/>
              <a:buFont typeface="Lucida Grande"/>
              <a:buChar char="‣"/>
              <a:defRPr sz="2500"/>
            </a:pPr>
            <a:r>
              <a:t>Why this topic rocks:</a:t>
            </a:r>
          </a:p>
          <a:p>
            <a:pPr lvl="1">
              <a:defRPr sz="2500"/>
            </a:pPr>
            <a:r>
              <a:t>Python opens up a door to a variety of opportunities, from data science to research</a:t>
            </a:r>
            <a:b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body" idx="13"/>
          </p:nvPr>
        </p:nvSpPr>
        <p:spPr>
          <a:prstGeom prst="rect">
            <a:avLst/>
          </a:prstGeom>
        </p:spPr>
        <p:txBody>
          <a:bodyPr/>
          <a:lstStyle/>
          <a:p>
            <a:pPr/>
            <a:r>
              <a:t>Introduction</a:t>
            </a:r>
          </a:p>
        </p:txBody>
      </p:sp>
      <p:sp>
        <p:nvSpPr>
          <p:cNvPr id="329" name="Shape 329"/>
          <p:cNvSpPr/>
          <p:nvPr>
            <p:ph type="body" idx="14"/>
          </p:nvPr>
        </p:nvSpPr>
        <p:spPr>
          <a:xfrm>
            <a:off x="635000" y="1473200"/>
            <a:ext cx="11734800" cy="5466051"/>
          </a:xfrm>
          <a:prstGeom prst="rect">
            <a:avLst/>
          </a:prstGeom>
        </p:spPr>
        <p:txBody>
          <a:bodyPr/>
          <a:lstStyle/>
          <a:p>
            <a:pPr/>
            <a:r>
              <a:t>What is PYTHON and What can it do for me?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3" name="pasted-image.tiff"/>
          <p:cNvPicPr>
            <a:picLocks noChangeAspect="1"/>
          </p:cNvPicPr>
          <p:nvPr/>
        </p:nvPicPr>
        <p:blipFill>
          <a:blip r:embed="rId2">
            <a:extLst/>
          </a:blip>
          <a:stretch>
            <a:fillRect/>
          </a:stretch>
        </p:blipFill>
        <p:spPr>
          <a:xfrm>
            <a:off x="6218204" y="-1"/>
            <a:ext cx="6830809" cy="7302501"/>
          </a:xfrm>
          <a:prstGeom prst="rect">
            <a:avLst/>
          </a:prstGeom>
          <a:ln w="12700">
            <a:miter lim="400000"/>
          </a:ln>
        </p:spPr>
      </p:pic>
      <p:sp>
        <p:nvSpPr>
          <p:cNvPr id="334" name="Shape 334"/>
          <p:cNvSpPr/>
          <p:nvPr/>
        </p:nvSpPr>
        <p:spPr>
          <a:xfrm>
            <a:off x="73559" y="3416299"/>
            <a:ext cx="601012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This might be why you want to learn Python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body" idx="13"/>
          </p:nvPr>
        </p:nvSpPr>
        <p:spPr>
          <a:prstGeom prst="rect">
            <a:avLst/>
          </a:prstGeom>
        </p:spPr>
        <p:txBody>
          <a:bodyPr/>
          <a:lstStyle/>
          <a:p>
            <a:pPr/>
            <a:r>
              <a:t>Python programming 101</a:t>
            </a:r>
          </a:p>
        </p:txBody>
      </p:sp>
      <p:sp>
        <p:nvSpPr>
          <p:cNvPr id="337" name="Shape 337"/>
          <p:cNvSpPr/>
          <p:nvPr>
            <p:ph type="title"/>
          </p:nvPr>
        </p:nvSpPr>
        <p:spPr>
          <a:prstGeom prst="rect">
            <a:avLst/>
          </a:prstGeom>
        </p:spPr>
        <p:txBody>
          <a:bodyPr/>
          <a:lstStyle/>
          <a:p>
            <a:pPr/>
            <a:r>
              <a:t>What is Python?</a:t>
            </a:r>
          </a:p>
        </p:txBody>
      </p:sp>
      <p:sp>
        <p:nvSpPr>
          <p:cNvPr id="338" name="Shape 338"/>
          <p:cNvSpPr/>
          <p:nvPr>
            <p:ph type="body" idx="1"/>
          </p:nvPr>
        </p:nvSpPr>
        <p:spPr>
          <a:prstGeom prst="rect">
            <a:avLst/>
          </a:prstGeom>
        </p:spPr>
        <p:txBody>
          <a:bodyPr/>
          <a:lstStyle/>
          <a:p>
            <a:pPr marL="203200" indent="-203200">
              <a:buSzPct val="70000"/>
              <a:buFont typeface="Lucida Grande"/>
              <a:buChar char="‣"/>
              <a:defRPr sz="2500"/>
            </a:pPr>
            <a:r>
              <a:t>Created by Guido Van Rossum in 1991</a:t>
            </a:r>
          </a:p>
          <a:p>
            <a:pPr marL="203200" indent="-203200">
              <a:buSzPct val="70000"/>
              <a:buFont typeface="Lucida Grande"/>
              <a:buChar char="‣"/>
              <a:defRPr sz="2500"/>
            </a:pPr>
            <a:r>
              <a:t>Emphasizes </a:t>
            </a:r>
            <a:r>
              <a:rPr b="1"/>
              <a:t>productivity</a:t>
            </a:r>
            <a:r>
              <a:t> and code </a:t>
            </a:r>
            <a:r>
              <a:rPr b="1"/>
              <a:t>readability</a:t>
            </a:r>
            <a:endParaRPr b="1"/>
          </a:p>
          <a:p>
            <a:pPr lvl="1">
              <a:defRPr sz="2500"/>
            </a:pPr>
            <a:r>
              <a:t>The language is </a:t>
            </a:r>
            <a:r>
              <a:rPr b="1"/>
              <a:t>easy</a:t>
            </a:r>
            <a:r>
              <a:t> to pick up and learn</a:t>
            </a:r>
          </a:p>
          <a:p>
            <a:pPr lvl="1">
              <a:defRPr sz="2500"/>
            </a:pPr>
            <a:r>
              <a:t>This gentle learning curve brings makes it easier for many to contribute to </a:t>
            </a:r>
            <a:r>
              <a:rPr b="1"/>
              <a:t>production</a:t>
            </a:r>
            <a:r>
              <a:t> level code</a:t>
            </a:r>
          </a:p>
          <a:p>
            <a:pPr lvl="1">
              <a:defRPr sz="2500"/>
            </a:pPr>
            <a:r>
              <a:rPr b="1"/>
              <a:t>Readable</a:t>
            </a:r>
            <a:r>
              <a:t> code means that almost anyone can pick up a piece of code and understand what it is doing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body" idx="13"/>
          </p:nvPr>
        </p:nvSpPr>
        <p:spPr>
          <a:prstGeom prst="rect">
            <a:avLst/>
          </a:prstGeom>
        </p:spPr>
        <p:txBody>
          <a:bodyPr/>
          <a:lstStyle/>
          <a:p>
            <a:pPr/>
            <a:r>
              <a:t>Some characteristics of python</a:t>
            </a:r>
          </a:p>
        </p:txBody>
      </p:sp>
      <p:sp>
        <p:nvSpPr>
          <p:cNvPr id="341" name="Shape 341"/>
          <p:cNvSpPr/>
          <p:nvPr>
            <p:ph type="body" idx="1"/>
          </p:nvPr>
        </p:nvSpPr>
        <p:spPr>
          <a:xfrm>
            <a:off x="635000" y="1397000"/>
            <a:ext cx="9171286" cy="5347891"/>
          </a:xfrm>
          <a:prstGeom prst="rect">
            <a:avLst/>
          </a:prstGeom>
        </p:spPr>
        <p:txBody>
          <a:bodyPr/>
          <a:lstStyle/>
          <a:p>
            <a:pPr defTabSz="457200">
              <a:spcBef>
                <a:spcPts val="0"/>
              </a:spcBef>
              <a:defRPr sz="1560">
                <a:solidFill>
                  <a:srgbClr val="323333"/>
                </a:solidFill>
                <a:uFillTx/>
              </a:defRPr>
            </a:pPr>
          </a:p>
          <a:p>
            <a:pPr marL="203200" indent="-203200">
              <a:buSzPct val="70000"/>
              <a:buFont typeface="Lucida Grande"/>
              <a:buChar char="‣"/>
            </a:pPr>
            <a:r>
              <a:rPr b="1"/>
              <a:t>Byte-code</a:t>
            </a:r>
            <a:r>
              <a:t> </a:t>
            </a:r>
            <a:r>
              <a:rPr b="1"/>
              <a:t>Interpreted language</a:t>
            </a:r>
            <a:r>
              <a:t>: </a:t>
            </a:r>
          </a:p>
          <a:p>
            <a:pPr marL="203200" indent="-203200">
              <a:buSzPct val="70000"/>
              <a:buFont typeface="Lucida Grande"/>
              <a:buChar char="‣"/>
            </a:pPr>
            <a:r>
              <a:t>There isn’t a step where you “run the compiler”. </a:t>
            </a:r>
          </a:p>
          <a:p>
            <a:pPr marL="203200" indent="-203200">
              <a:buSzPct val="70000"/>
              <a:buFont typeface="Lucida Grande"/>
              <a:buChar char="‣"/>
            </a:pPr>
            <a:r>
              <a:t>Just write your code and run it.</a:t>
            </a:r>
          </a:p>
          <a:p>
            <a:pPr marL="203200" indent="-203200">
              <a:buSzPct val="70000"/>
              <a:buFont typeface="Lucida Grande"/>
              <a:buChar char="‣"/>
            </a:pPr>
            <a:r>
              <a:t>Modules get automatically compiled to “.pyc” files when they are first used.</a:t>
            </a:r>
          </a:p>
        </p:txBody>
      </p:sp>
      <p:pic>
        <p:nvPicPr>
          <p:cNvPr id="342" name="pasted-image.tiff"/>
          <p:cNvPicPr>
            <a:picLocks noChangeAspect="1"/>
          </p:cNvPicPr>
          <p:nvPr/>
        </p:nvPicPr>
        <p:blipFill>
          <a:blip r:embed="rId2">
            <a:extLst/>
          </a:blip>
          <a:stretch>
            <a:fillRect/>
          </a:stretch>
        </p:blipFill>
        <p:spPr>
          <a:xfrm>
            <a:off x="10012957" y="1270010"/>
            <a:ext cx="3004246" cy="300424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body" idx="13"/>
          </p:nvPr>
        </p:nvSpPr>
        <p:spPr>
          <a:prstGeom prst="rect">
            <a:avLst/>
          </a:prstGeom>
        </p:spPr>
        <p:txBody>
          <a:bodyPr/>
          <a:lstStyle/>
          <a:p>
            <a:pPr/>
            <a:r>
              <a:t>Some characteristics of python</a:t>
            </a:r>
          </a:p>
        </p:txBody>
      </p:sp>
      <p:sp>
        <p:nvSpPr>
          <p:cNvPr id="345" name="Shape 345"/>
          <p:cNvSpPr/>
          <p:nvPr>
            <p:ph type="body" idx="1"/>
          </p:nvPr>
        </p:nvSpPr>
        <p:spPr>
          <a:xfrm>
            <a:off x="573037" y="1600200"/>
            <a:ext cx="9364862" cy="5232202"/>
          </a:xfrm>
          <a:prstGeom prst="rect">
            <a:avLst/>
          </a:prstGeom>
        </p:spPr>
        <p:txBody>
          <a:bodyPr/>
          <a:lstStyle/>
          <a:p>
            <a:pPr marL="203200" indent="-203200">
              <a:buSzPct val="70000"/>
              <a:buFont typeface="Lucida Grande"/>
              <a:buChar char="‣"/>
            </a:pPr>
            <a:r>
              <a:rPr b="1"/>
              <a:t>Layout for scope</a:t>
            </a:r>
            <a:r>
              <a:t>: </a:t>
            </a:r>
          </a:p>
          <a:p>
            <a:pPr marL="203200" indent="-203200">
              <a:buSzPct val="70000"/>
              <a:buFont typeface="Lucida Grande"/>
              <a:buChar char="‣"/>
            </a:pPr>
            <a:r>
              <a:t>There isn’t a BEGIN / END or {  } to group statements</a:t>
            </a:r>
          </a:p>
          <a:p>
            <a:pPr marL="203200" indent="-203200">
              <a:buSzPct val="70000"/>
              <a:buFont typeface="Lucida Grande"/>
              <a:buChar char="‣"/>
            </a:pPr>
            <a:r>
              <a:t>It’s just how much of whitespace indent there is…</a:t>
            </a:r>
          </a:p>
          <a:p>
            <a:pPr>
              <a:buFont typeface="Lucida Grande"/>
              <a:defRPr>
                <a:latin typeface="Courier New"/>
                <a:ea typeface="Courier New"/>
                <a:cs typeface="Courier New"/>
                <a:sym typeface="Courier New"/>
              </a:defRPr>
            </a:pPr>
            <a:r>
              <a:t>if progress == 100:</a:t>
            </a:r>
          </a:p>
          <a:p>
            <a:pPr lvl="1" marL="0" indent="457200">
              <a:buSzTx/>
              <a:buNone/>
              <a:defRPr>
                <a:latin typeface="Courier New"/>
                <a:ea typeface="Courier New"/>
                <a:cs typeface="Courier New"/>
                <a:sym typeface="Courier New"/>
              </a:defRPr>
            </a:pPr>
            <a:r>
              <a:t>completed=True</a:t>
            </a:r>
          </a:p>
          <a:p>
            <a:pPr>
              <a:buFont typeface="Lucida Grande"/>
              <a:defRPr>
                <a:latin typeface="Courier New"/>
                <a:ea typeface="Courier New"/>
                <a:cs typeface="Courier New"/>
                <a:sym typeface="Courier New"/>
              </a:defRPr>
            </a:pPr>
            <a:r>
              <a:t>else:</a:t>
            </a:r>
          </a:p>
          <a:p>
            <a:pPr lvl="1" marL="0" indent="457200">
              <a:buSzTx/>
              <a:buNone/>
              <a:defRPr>
                <a:latin typeface="Courier New"/>
                <a:ea typeface="Courier New"/>
                <a:cs typeface="Courier New"/>
                <a:sym typeface="Courier New"/>
              </a:defRPr>
            </a:pPr>
            <a:r>
              <a:t>completed=False</a:t>
            </a:r>
          </a:p>
        </p:txBody>
      </p:sp>
      <p:pic>
        <p:nvPicPr>
          <p:cNvPr id="346" name="pasted-image.tiff"/>
          <p:cNvPicPr>
            <a:picLocks noChangeAspect="1"/>
          </p:cNvPicPr>
          <p:nvPr/>
        </p:nvPicPr>
        <p:blipFill>
          <a:blip r:embed="rId2">
            <a:extLst/>
          </a:blip>
          <a:stretch>
            <a:fillRect/>
          </a:stretch>
        </p:blipFill>
        <p:spPr>
          <a:xfrm>
            <a:off x="10012957" y="1270010"/>
            <a:ext cx="3004246" cy="300424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body" idx="13"/>
          </p:nvPr>
        </p:nvSpPr>
        <p:spPr>
          <a:prstGeom prst="rect">
            <a:avLst/>
          </a:prstGeom>
        </p:spPr>
        <p:txBody>
          <a:bodyPr/>
          <a:lstStyle/>
          <a:p>
            <a:pPr/>
            <a:r>
              <a:t>Some characteristics of python</a:t>
            </a:r>
          </a:p>
        </p:txBody>
      </p:sp>
      <p:sp>
        <p:nvSpPr>
          <p:cNvPr id="349" name="Shape 349"/>
          <p:cNvSpPr/>
          <p:nvPr>
            <p:ph type="body" sz="half" idx="1"/>
          </p:nvPr>
        </p:nvSpPr>
        <p:spPr>
          <a:xfrm>
            <a:off x="635000" y="2016422"/>
            <a:ext cx="8129588" cy="4612780"/>
          </a:xfrm>
          <a:prstGeom prst="rect">
            <a:avLst/>
          </a:prstGeom>
        </p:spPr>
        <p:txBody>
          <a:bodyPr/>
          <a:lstStyle/>
          <a:p>
            <a:pPr marL="203200" indent="-203200">
              <a:buSzPct val="70000"/>
              <a:buFont typeface="Lucida Grande"/>
              <a:buChar char="‣"/>
            </a:pPr>
            <a:r>
              <a:rPr b="1"/>
              <a:t>Not always developed in a normal IDE</a:t>
            </a:r>
            <a:r>
              <a:t>: </a:t>
            </a:r>
          </a:p>
          <a:p>
            <a:pPr marL="203200" indent="-203200">
              <a:buSzPct val="70000"/>
              <a:buFont typeface="Lucida Grande"/>
              <a:buChar char="‣"/>
            </a:pPr>
            <a:r>
              <a:t>PyCharm is a popular environment for developers</a:t>
            </a:r>
          </a:p>
          <a:p>
            <a:pPr marL="203200" indent="-203200">
              <a:buSzPct val="70000"/>
              <a:buFont typeface="Lucida Grande"/>
              <a:buChar char="‣"/>
            </a:pPr>
            <a:r>
              <a:t>Many data scientists use </a:t>
            </a:r>
            <a:r>
              <a:rPr b="1"/>
              <a:t>Jupyter</a:t>
            </a:r>
            <a:r>
              <a:t>, though</a:t>
            </a:r>
          </a:p>
        </p:txBody>
      </p:sp>
      <p:pic>
        <p:nvPicPr>
          <p:cNvPr id="350" name="pasted-image.tiff"/>
          <p:cNvPicPr>
            <a:picLocks noChangeAspect="1"/>
          </p:cNvPicPr>
          <p:nvPr/>
        </p:nvPicPr>
        <p:blipFill>
          <a:blip r:embed="rId2">
            <a:extLst/>
          </a:blip>
          <a:stretch>
            <a:fillRect/>
          </a:stretch>
        </p:blipFill>
        <p:spPr>
          <a:xfrm>
            <a:off x="10012957" y="1270010"/>
            <a:ext cx="3004246" cy="300424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AEAEA"/>
        </a:solidFill>
      </p:bgPr>
    </p:bg>
    <p:spTree>
      <p:nvGrpSpPr>
        <p:cNvPr id="1" name=""/>
        <p:cNvGrpSpPr/>
        <p:nvPr/>
      </p:nvGrpSpPr>
      <p:grpSpPr>
        <a:xfrm>
          <a:off x="0" y="0"/>
          <a:ext cx="0" cy="0"/>
          <a:chOff x="0" y="0"/>
          <a:chExt cx="0" cy="0"/>
        </a:xfrm>
      </p:grpSpPr>
      <p:sp>
        <p:nvSpPr>
          <p:cNvPr id="280" name="Shape 280"/>
          <p:cNvSpPr/>
          <p:nvPr>
            <p:ph type="body" idx="13"/>
          </p:nvPr>
        </p:nvSpPr>
        <p:spPr>
          <a:prstGeom prst="rect">
            <a:avLst/>
          </a:prstGeom>
        </p:spPr>
        <p:txBody>
          <a:bodyPr/>
          <a:lstStyle>
            <a:lvl1pPr>
              <a:defRPr>
                <a:solidFill>
                  <a:srgbClr val="E52123"/>
                </a:solidFill>
              </a:defRPr>
            </a:lvl1pPr>
          </a:lstStyle>
          <a:p>
            <a:pPr/>
            <a:r>
              <a:t>FOR INSTRUCTOR PURPOSES ONLY</a:t>
            </a:r>
          </a:p>
        </p:txBody>
      </p:sp>
      <p:sp>
        <p:nvSpPr>
          <p:cNvPr id="281" name="Shape 281"/>
          <p:cNvSpPr/>
          <p:nvPr/>
        </p:nvSpPr>
        <p:spPr>
          <a:xfrm>
            <a:off x="626053" y="1557671"/>
            <a:ext cx="11042304" cy="5881029"/>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defRPr sz="2500">
                <a:solidFill>
                  <a:srgbClr val="000000"/>
                </a:solidFill>
                <a:uFill>
                  <a:solidFill>
                    <a:srgbClr val="000000"/>
                  </a:solidFill>
                </a:uFill>
              </a:defRPr>
            </a:pPr>
          </a:p>
        </p:txBody>
      </p:sp>
      <p:sp>
        <p:nvSpPr>
          <p:cNvPr id="282" name="Shape 282"/>
          <p:cNvSpPr/>
          <p:nvPr/>
        </p:nvSpPr>
        <p:spPr>
          <a:xfrm>
            <a:off x="635000" y="1392571"/>
            <a:ext cx="7721600" cy="431801"/>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lnSpc>
                <a:spcPts val="3200"/>
              </a:lnSpc>
              <a:defRPr b="1" cap="all" spc="-64" sz="3200">
                <a:solidFill>
                  <a:srgbClr val="000000"/>
                </a:solidFill>
                <a:uFill>
                  <a:solidFill>
                    <a:srgbClr val="000000"/>
                  </a:solidFill>
                </a:uFill>
              </a:defRPr>
            </a:lvl1pPr>
          </a:lstStyle>
          <a:p>
            <a:pPr/>
            <a:r>
              <a:t>Materials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body" idx="13"/>
          </p:nvPr>
        </p:nvSpPr>
        <p:spPr>
          <a:prstGeom prst="rect">
            <a:avLst/>
          </a:prstGeom>
        </p:spPr>
        <p:txBody>
          <a:bodyPr/>
          <a:lstStyle/>
          <a:p>
            <a:pPr/>
            <a:r>
              <a:t>Some characteristics of python</a:t>
            </a:r>
          </a:p>
        </p:txBody>
      </p:sp>
      <p:sp>
        <p:nvSpPr>
          <p:cNvPr id="353" name="Shape 353"/>
          <p:cNvSpPr/>
          <p:nvPr>
            <p:ph type="body" sz="half" idx="1"/>
          </p:nvPr>
        </p:nvSpPr>
        <p:spPr>
          <a:xfrm>
            <a:off x="635000" y="2016422"/>
            <a:ext cx="8129588" cy="4612780"/>
          </a:xfrm>
          <a:prstGeom prst="rect">
            <a:avLst/>
          </a:prstGeom>
        </p:spPr>
        <p:txBody>
          <a:bodyPr/>
          <a:lstStyle/>
          <a:p>
            <a:pPr marL="203200" indent="-203200">
              <a:buSzPct val="70000"/>
              <a:buFont typeface="Lucida Grande"/>
              <a:buChar char="‣"/>
            </a:pPr>
            <a:r>
              <a:rPr b="1"/>
              <a:t>High-level programming</a:t>
            </a:r>
            <a:r>
              <a:t>:</a:t>
            </a:r>
          </a:p>
          <a:p>
            <a:pPr marL="203200" indent="-203200">
              <a:buSzPct val="70000"/>
              <a:buFont typeface="Lucida Grande"/>
              <a:buChar char="‣"/>
            </a:pPr>
            <a:r>
              <a:t>You get a lot done without many lines of code</a:t>
            </a:r>
          </a:p>
          <a:p>
            <a:pPr marL="203200" indent="-203200">
              <a:buSzPct val="70000"/>
              <a:buFont typeface="Lucida Grande"/>
              <a:buChar char="‣"/>
            </a:pPr>
          </a:p>
          <a:p>
            <a:pPr>
              <a:buFont typeface="Lucida Grande"/>
              <a:defRPr sz="2500">
                <a:latin typeface="Courier New"/>
                <a:ea typeface="Courier New"/>
                <a:cs typeface="Courier New"/>
                <a:sym typeface="Courier New"/>
              </a:defRPr>
            </a:pPr>
            <a:r>
              <a:t>import requests</a:t>
            </a:r>
          </a:p>
          <a:p>
            <a:pPr>
              <a:buFont typeface="Lucida Grande"/>
              <a:defRPr sz="2500">
                <a:latin typeface="Courier New"/>
                <a:ea typeface="Courier New"/>
                <a:cs typeface="Courier New"/>
                <a:sym typeface="Courier New"/>
              </a:defRPr>
            </a:pPr>
            <a:r>
              <a:t>api = 'http://pokeapi.co/api/v2/pokemon/'</a:t>
            </a:r>
          </a:p>
          <a:p>
            <a:pPr>
              <a:buFont typeface="Lucida Grande"/>
              <a:defRPr sz="2500">
                <a:latin typeface="Courier New"/>
                <a:ea typeface="Courier New"/>
                <a:cs typeface="Courier New"/>
                <a:sym typeface="Courier New"/>
              </a:defRPr>
            </a:pPr>
            <a:r>
              <a:t>r = requests.get(api + 'pikachu')</a:t>
            </a:r>
          </a:p>
          <a:p>
            <a:pPr>
              <a:buFont typeface="Lucida Grande"/>
              <a:defRPr sz="2500">
                <a:latin typeface="Courier New"/>
                <a:ea typeface="Courier New"/>
                <a:cs typeface="Courier New"/>
                <a:sym typeface="Courier New"/>
              </a:defRPr>
            </a:pPr>
            <a:r>
              <a:t>print [p['ability']['name']</a:t>
            </a:r>
          </a:p>
          <a:p>
            <a:pPr lvl="2" marL="0" indent="914400">
              <a:buSzTx/>
              <a:buNone/>
              <a:defRPr sz="2500">
                <a:latin typeface="Courier New"/>
                <a:ea typeface="Courier New"/>
                <a:cs typeface="Courier New"/>
                <a:sym typeface="Courier New"/>
              </a:defRPr>
            </a:pPr>
            <a:r>
              <a:t>    for p in r.json()['abilities']]</a:t>
            </a:r>
          </a:p>
        </p:txBody>
      </p:sp>
      <p:pic>
        <p:nvPicPr>
          <p:cNvPr id="354" name="pasted-image.tiff"/>
          <p:cNvPicPr>
            <a:picLocks noChangeAspect="1"/>
          </p:cNvPicPr>
          <p:nvPr/>
        </p:nvPicPr>
        <p:blipFill>
          <a:blip r:embed="rId2">
            <a:extLst/>
          </a:blip>
          <a:stretch>
            <a:fillRect/>
          </a:stretch>
        </p:blipFill>
        <p:spPr>
          <a:xfrm>
            <a:off x="10012957" y="1270010"/>
            <a:ext cx="3004246" cy="300424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56" name="Shape 356"/>
          <p:cNvSpPr/>
          <p:nvPr>
            <p:ph type="body" idx="13"/>
          </p:nvPr>
        </p:nvSpPr>
        <p:spPr>
          <a:prstGeom prst="rect">
            <a:avLst/>
          </a:prstGeom>
        </p:spPr>
        <p:txBody>
          <a:bodyPr/>
          <a:lstStyle/>
          <a:p>
            <a:pPr/>
            <a:r>
              <a:t>Some characteristics of python</a:t>
            </a:r>
          </a:p>
        </p:txBody>
      </p:sp>
      <p:sp>
        <p:nvSpPr>
          <p:cNvPr id="357" name="Shape 357"/>
          <p:cNvSpPr/>
          <p:nvPr>
            <p:ph type="body" idx="1"/>
          </p:nvPr>
        </p:nvSpPr>
        <p:spPr>
          <a:xfrm>
            <a:off x="635000" y="1397000"/>
            <a:ext cx="9124752" cy="5232202"/>
          </a:xfrm>
          <a:prstGeom prst="rect">
            <a:avLst/>
          </a:prstGeom>
        </p:spPr>
        <p:txBody>
          <a:bodyPr/>
          <a:lstStyle/>
          <a:p>
            <a:pPr marL="203200" indent="-203200">
              <a:buSzPct val="70000"/>
              <a:buFont typeface="Lucida Grande"/>
              <a:buChar char="‣"/>
            </a:pPr>
            <a:r>
              <a:rPr b="1"/>
              <a:t>Dynamic semantics</a:t>
            </a:r>
            <a:r>
              <a:t>: </a:t>
            </a:r>
            <a:r>
              <a:t>Once data has been specified, the machine must be instructed to perform operations on the data. </a:t>
            </a:r>
          </a:p>
          <a:p>
            <a:pPr marL="203200" indent="-203200">
              <a:buSzPct val="70000"/>
              <a:buFont typeface="Lucida Grande"/>
              <a:buChar char="‣"/>
            </a:pPr>
          </a:p>
          <a:p>
            <a:pPr marL="203200" indent="-203200">
              <a:buSzPct val="70000"/>
              <a:buFont typeface="Lucida Grande"/>
              <a:buChar char="‣"/>
            </a:pPr>
            <a:r>
              <a:t>Dynamic semantics defines how and when the various constructs of a language should produce a program behaviour, providing flexibility at run-time.</a:t>
            </a:r>
          </a:p>
        </p:txBody>
      </p:sp>
      <p:pic>
        <p:nvPicPr>
          <p:cNvPr id="358" name="pasted-image.tiff"/>
          <p:cNvPicPr>
            <a:picLocks noChangeAspect="1"/>
          </p:cNvPicPr>
          <p:nvPr/>
        </p:nvPicPr>
        <p:blipFill>
          <a:blip r:embed="rId2">
            <a:extLst/>
          </a:blip>
          <a:stretch>
            <a:fillRect/>
          </a:stretch>
        </p:blipFill>
        <p:spPr>
          <a:xfrm>
            <a:off x="10012957" y="1270010"/>
            <a:ext cx="3004246" cy="300424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60" name="Shape 360"/>
          <p:cNvSpPr/>
          <p:nvPr>
            <p:ph type="body" idx="13"/>
          </p:nvPr>
        </p:nvSpPr>
        <p:spPr>
          <a:prstGeom prst="rect">
            <a:avLst/>
          </a:prstGeom>
        </p:spPr>
        <p:txBody>
          <a:bodyPr/>
          <a:lstStyle/>
          <a:p>
            <a:pPr/>
            <a:r>
              <a:t>activity: Check your knowledge</a:t>
            </a:r>
          </a:p>
        </p:txBody>
      </p:sp>
      <p:sp>
        <p:nvSpPr>
          <p:cNvPr id="361" name="Shape 361"/>
          <p:cNvSpPr/>
          <p:nvPr/>
        </p:nvSpPr>
        <p:spPr>
          <a:xfrm>
            <a:off x="3584774" y="2011796"/>
            <a:ext cx="5835253" cy="279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290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Check with your classmate</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What is Python?</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What does readability mean</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Is there a difference between compiled and interpreted languages? </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What is object orientation?</a:t>
            </a:r>
          </a:p>
        </p:txBody>
      </p:sp>
      <p:sp>
        <p:nvSpPr>
          <p:cNvPr id="362" name="Shape 362"/>
          <p:cNvSpPr/>
          <p:nvPr/>
        </p:nvSpPr>
        <p:spPr>
          <a:xfrm>
            <a:off x="3593544" y="5960091"/>
            <a:ext cx="626373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000000"/>
                </a:solidFill>
              </a:defRPr>
            </a:lvl1pPr>
          </a:lstStyle>
          <a:p>
            <a:pPr/>
            <a:r>
              <a:t>Explain some common terms related to Python programming</a:t>
            </a:r>
          </a:p>
        </p:txBody>
      </p:sp>
      <p:sp>
        <p:nvSpPr>
          <p:cNvPr id="363" name="Shape 363"/>
          <p:cNvSpPr/>
          <p:nvPr/>
        </p:nvSpPr>
        <p:spPr>
          <a:xfrm flipV="1">
            <a:off x="3530600" y="5861617"/>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364" name="Shape 364"/>
          <p:cNvSpPr/>
          <p:nvPr/>
        </p:nvSpPr>
        <p:spPr>
          <a:xfrm>
            <a:off x="3530600" y="5595207"/>
            <a:ext cx="373380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deliverable</a:t>
            </a:r>
          </a:p>
        </p:txBody>
      </p:sp>
      <p:sp>
        <p:nvSpPr>
          <p:cNvPr id="365" name="Shape 365"/>
          <p:cNvSpPr/>
          <p:nvPr/>
        </p:nvSpPr>
        <p:spPr>
          <a:xfrm flipV="1">
            <a:off x="3530600" y="1902734"/>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366" name="Shape 366"/>
          <p:cNvSpPr/>
          <p:nvPr/>
        </p:nvSpPr>
        <p:spPr>
          <a:xfrm>
            <a:off x="3531212" y="1652199"/>
            <a:ext cx="373380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DIRECTIONS</a:t>
            </a:r>
          </a:p>
        </p:txBody>
      </p:sp>
      <p:pic>
        <p:nvPicPr>
          <p:cNvPr id="367" name="pasted-image.tiff"/>
          <p:cNvPicPr>
            <a:picLocks noChangeAspect="1"/>
          </p:cNvPicPr>
          <p:nvPr/>
        </p:nvPicPr>
        <p:blipFill>
          <a:blip r:embed="rId3">
            <a:extLst/>
          </a:blip>
          <a:stretch>
            <a:fillRect/>
          </a:stretch>
        </p:blipFill>
        <p:spPr>
          <a:xfrm>
            <a:off x="9781420" y="1473210"/>
            <a:ext cx="3004245" cy="300424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body" idx="13"/>
          </p:nvPr>
        </p:nvSpPr>
        <p:spPr>
          <a:prstGeom prst="rect">
            <a:avLst/>
          </a:prstGeom>
        </p:spPr>
        <p:txBody>
          <a:bodyPr/>
          <a:lstStyle/>
          <a:p>
            <a:pPr/>
            <a:r>
              <a:t>Why Python?</a:t>
            </a:r>
          </a:p>
        </p:txBody>
      </p:sp>
      <p:sp>
        <p:nvSpPr>
          <p:cNvPr id="372" name="Shape 372"/>
          <p:cNvSpPr/>
          <p:nvPr>
            <p:ph type="body" idx="1"/>
          </p:nvPr>
        </p:nvSpPr>
        <p:spPr>
          <a:xfrm>
            <a:off x="679202" y="1549400"/>
            <a:ext cx="11646397" cy="5259884"/>
          </a:xfrm>
          <a:prstGeom prst="rect">
            <a:avLst/>
          </a:prstGeom>
        </p:spPr>
        <p:txBody>
          <a:bodyPr/>
          <a:lstStyle/>
          <a:p>
            <a:pPr>
              <a:defRPr sz="2500"/>
            </a:pPr>
            <a:r>
              <a:t>Python is:</a:t>
            </a:r>
            <a:br/>
          </a:p>
          <a:p>
            <a:pPr marL="203200" indent="-203200">
              <a:buSzPct val="70000"/>
              <a:buFont typeface="Lucida Grande"/>
              <a:buChar char="‣"/>
              <a:defRPr sz="2500"/>
            </a:pPr>
            <a:r>
              <a:t>Great for rapid prototyping and full-stack commercial applications.</a:t>
            </a:r>
          </a:p>
          <a:p>
            <a:pPr marL="203200" indent="-203200">
              <a:buSzPct val="70000"/>
              <a:buFont typeface="Lucida Grande"/>
              <a:buChar char="‣"/>
              <a:defRPr sz="2500"/>
            </a:pPr>
            <a:r>
              <a:t>A </a:t>
            </a:r>
            <a:r>
              <a:rPr b="1"/>
              <a:t>modern</a:t>
            </a:r>
            <a:r>
              <a:t>, elegant, object-oriented language.</a:t>
            </a:r>
          </a:p>
          <a:p>
            <a:pPr marL="203200" indent="-203200">
              <a:buSzPct val="70000"/>
              <a:buFont typeface="Lucida Grande"/>
              <a:buChar char="‣"/>
              <a:defRPr sz="2500"/>
            </a:pPr>
            <a:r>
              <a:t>Highly </a:t>
            </a:r>
            <a:r>
              <a:rPr b="1"/>
              <a:t>expressive</a:t>
            </a:r>
            <a:r>
              <a:t>, i.e., you can be more </a:t>
            </a:r>
            <a:r>
              <a:rPr b="1"/>
              <a:t>productive</a:t>
            </a:r>
            <a:r>
              <a:t>.</a:t>
            </a:r>
          </a:p>
          <a:p>
            <a:pPr marL="203200" indent="-203200">
              <a:buSzPct val="70000"/>
              <a:buFont typeface="Lucida Grande"/>
              <a:buChar char="‣"/>
              <a:defRPr sz="2500"/>
            </a:pPr>
            <a:r>
              <a:t>Well documented and has an established and </a:t>
            </a:r>
            <a:r>
              <a:rPr b="1"/>
              <a:t>growing community.</a:t>
            </a:r>
          </a:p>
          <a:p>
            <a:pPr marL="203200" indent="-203200">
              <a:buSzPct val="70000"/>
              <a:buFont typeface="Lucida Grande"/>
              <a:buChar char="‣"/>
              <a:defRPr sz="2500"/>
            </a:pPr>
            <a:r>
              <a:t>Comes with </a:t>
            </a:r>
            <a:r>
              <a:rPr b="1"/>
              <a:t>"batteries included</a:t>
            </a:r>
            <a:r>
              <a:t>" - in other words, Python has libraries that will help you do a ton of different tasks!</a:t>
            </a:r>
          </a:p>
        </p:txBody>
      </p:sp>
      <p:pic>
        <p:nvPicPr>
          <p:cNvPr id="373" name="pasted-image.tiff"/>
          <p:cNvPicPr>
            <a:picLocks noChangeAspect="1"/>
          </p:cNvPicPr>
          <p:nvPr/>
        </p:nvPicPr>
        <p:blipFill>
          <a:blip r:embed="rId2">
            <a:extLst/>
          </a:blip>
          <a:stretch>
            <a:fillRect/>
          </a:stretch>
        </p:blipFill>
        <p:spPr>
          <a:xfrm>
            <a:off x="9962157" y="101610"/>
            <a:ext cx="3004246" cy="300424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75" name="Shape 375"/>
          <p:cNvSpPr/>
          <p:nvPr>
            <p:ph type="body" idx="13"/>
          </p:nvPr>
        </p:nvSpPr>
        <p:spPr>
          <a:prstGeom prst="rect">
            <a:avLst/>
          </a:prstGeom>
        </p:spPr>
        <p:txBody>
          <a:bodyPr/>
          <a:lstStyle/>
          <a:p>
            <a:pPr/>
            <a:r>
              <a:t>Why Python?</a:t>
            </a:r>
          </a:p>
        </p:txBody>
      </p:sp>
      <p:sp>
        <p:nvSpPr>
          <p:cNvPr id="376" name="Shape 376"/>
          <p:cNvSpPr/>
          <p:nvPr>
            <p:ph type="body" idx="1"/>
          </p:nvPr>
        </p:nvSpPr>
        <p:spPr>
          <a:xfrm>
            <a:off x="679202" y="1549400"/>
            <a:ext cx="11646397" cy="5259884"/>
          </a:xfrm>
          <a:prstGeom prst="rect">
            <a:avLst/>
          </a:prstGeom>
        </p:spPr>
        <p:txBody>
          <a:bodyPr/>
          <a:lstStyle/>
          <a:p>
            <a:pPr marL="203200" indent="-203200">
              <a:buSzPct val="70000"/>
              <a:buFont typeface="Lucida Grande"/>
              <a:buChar char="‣"/>
              <a:defRPr sz="2500"/>
            </a:pPr>
          </a:p>
          <a:p>
            <a:pPr marL="203200" indent="-203200">
              <a:buSzPct val="70000"/>
              <a:buFont typeface="Lucida Grande"/>
              <a:buChar char="‣"/>
              <a:defRPr sz="2500"/>
            </a:pPr>
            <a:r>
              <a:t>Extremely </a:t>
            </a:r>
            <a:r>
              <a:rPr b="1"/>
              <a:t>fun</a:t>
            </a:r>
            <a:r>
              <a:t> to develop in :)</a:t>
            </a:r>
          </a:p>
          <a:p>
            <a:pPr marL="203200" indent="-203200">
              <a:buSzPct val="70000"/>
              <a:buFont typeface="Lucida Grande"/>
              <a:buChar char="‣"/>
              <a:defRPr sz="2500"/>
            </a:pPr>
            <a:r>
              <a:t>Basically e</a:t>
            </a:r>
            <a:r>
              <a:rPr b="1"/>
              <a:t>verything</a:t>
            </a:r>
            <a:r>
              <a:t> can be done with Python.</a:t>
            </a:r>
          </a:p>
          <a:p>
            <a:pPr marL="203200" indent="-203200">
              <a:buSzPct val="70000"/>
              <a:buFont typeface="Lucida Grande"/>
              <a:buChar char="‣"/>
              <a:defRPr sz="2500"/>
            </a:pPr>
            <a:r>
              <a:t>If something can't be done, you can probably </a:t>
            </a:r>
            <a:r>
              <a:rPr b="1"/>
              <a:t>create</a:t>
            </a:r>
            <a:r>
              <a:t> an extension for it.</a:t>
            </a:r>
          </a:p>
          <a:p>
            <a:pPr marL="203200" indent="-203200">
              <a:buSzPct val="70000"/>
              <a:buFont typeface="Lucida Grande"/>
              <a:buChar char="‣"/>
              <a:defRPr sz="2500"/>
            </a:pPr>
            <a:r>
              <a:t>Things can be done </a:t>
            </a:r>
            <a:r>
              <a:rPr b="1"/>
              <a:t>quickly!</a:t>
            </a:r>
            <a:endParaRPr b="1"/>
          </a:p>
          <a:p>
            <a:pPr lvl="1">
              <a:defRPr sz="2500"/>
            </a:pPr>
            <a:r>
              <a:t>For example a program that takes you weeks in C++,  might take you a day in Python.</a:t>
            </a:r>
          </a:p>
        </p:txBody>
      </p:sp>
      <p:pic>
        <p:nvPicPr>
          <p:cNvPr id="377" name="pasted-image.tiff"/>
          <p:cNvPicPr>
            <a:picLocks noChangeAspect="1"/>
          </p:cNvPicPr>
          <p:nvPr/>
        </p:nvPicPr>
        <p:blipFill>
          <a:blip r:embed="rId2">
            <a:extLst/>
          </a:blip>
          <a:stretch>
            <a:fillRect/>
          </a:stretch>
        </p:blipFill>
        <p:spPr>
          <a:xfrm>
            <a:off x="9962157" y="101610"/>
            <a:ext cx="3004246" cy="300424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79" name="Shape 379"/>
          <p:cNvSpPr/>
          <p:nvPr>
            <p:ph type="body" idx="13"/>
          </p:nvPr>
        </p:nvSpPr>
        <p:spPr>
          <a:xfrm>
            <a:off x="5765800" y="2971800"/>
            <a:ext cx="2949575" cy="431800"/>
          </a:xfrm>
          <a:prstGeom prst="rect">
            <a:avLst/>
          </a:prstGeom>
        </p:spPr>
        <p:txBody>
          <a:bodyPr/>
          <a:lstStyle/>
          <a:p>
            <a:pPr/>
            <a:r>
              <a:t>DISCUSSIOn</a:t>
            </a:r>
          </a:p>
        </p:txBody>
      </p:sp>
      <p:sp>
        <p:nvSpPr>
          <p:cNvPr id="380" name="Shape 380"/>
          <p:cNvSpPr/>
          <p:nvPr/>
        </p:nvSpPr>
        <p:spPr>
          <a:xfrm>
            <a:off x="5538812" y="3674984"/>
            <a:ext cx="192717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Using Python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body" idx="13"/>
          </p:nvPr>
        </p:nvSpPr>
        <p:spPr>
          <a:prstGeom prst="rect">
            <a:avLst/>
          </a:prstGeom>
        </p:spPr>
        <p:txBody>
          <a:bodyPr/>
          <a:lstStyle/>
          <a:p>
            <a:pPr/>
            <a:r>
              <a:t>DEMO</a:t>
            </a:r>
          </a:p>
        </p:txBody>
      </p:sp>
      <p:sp>
        <p:nvSpPr>
          <p:cNvPr id="385" name="Shape 385"/>
          <p:cNvSpPr/>
          <p:nvPr>
            <p:ph type="body" idx="14"/>
          </p:nvPr>
        </p:nvSpPr>
        <p:spPr>
          <a:xfrm>
            <a:off x="635000" y="1473200"/>
            <a:ext cx="11734800" cy="4119851"/>
          </a:xfrm>
          <a:prstGeom prst="rect">
            <a:avLst/>
          </a:prstGeom>
        </p:spPr>
        <p:txBody>
          <a:bodyPr/>
          <a:lstStyle/>
          <a:p>
            <a:pPr/>
            <a:r>
              <a:t>Implementing A Python Workflow</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89" name="Shape 389"/>
          <p:cNvSpPr/>
          <p:nvPr>
            <p:ph type="body" idx="13"/>
          </p:nvPr>
        </p:nvSpPr>
        <p:spPr>
          <a:prstGeom prst="rect">
            <a:avLst/>
          </a:prstGeom>
        </p:spPr>
        <p:txBody>
          <a:bodyPr/>
          <a:lstStyle/>
          <a:p>
            <a:pPr/>
            <a:r>
              <a:t>Where is Python Used?</a:t>
            </a:r>
          </a:p>
        </p:txBody>
      </p:sp>
      <p:sp>
        <p:nvSpPr>
          <p:cNvPr id="390" name="Shape 390"/>
          <p:cNvSpPr/>
          <p:nvPr>
            <p:ph type="body" sz="half" idx="1"/>
          </p:nvPr>
        </p:nvSpPr>
        <p:spPr>
          <a:xfrm>
            <a:off x="635000" y="1800225"/>
            <a:ext cx="4718639" cy="4599089"/>
          </a:xfrm>
          <a:prstGeom prst="rect">
            <a:avLst/>
          </a:prstGeom>
        </p:spPr>
        <p:txBody>
          <a:bodyPr/>
          <a:lstStyle/>
          <a:p>
            <a:pPr marL="203200" indent="-203200">
              <a:buSzPct val="70000"/>
              <a:buFont typeface="Lucida Grande"/>
              <a:buChar char="‣"/>
              <a:defRPr sz="2500"/>
            </a:pPr>
            <a:r>
              <a:t> Everywhere! Industry &amp; Academia</a:t>
            </a:r>
          </a:p>
          <a:p>
            <a:pPr marL="203200" indent="-203200">
              <a:buSzPct val="70000"/>
              <a:buFont typeface="Lucida Grande"/>
              <a:buChar char="‣"/>
              <a:defRPr sz="2500"/>
            </a:pPr>
            <a:r>
              <a:t> Art Middleware – Tools and Plugins</a:t>
            </a:r>
          </a:p>
          <a:p>
            <a:pPr marL="203200" indent="-203200">
              <a:buSzPct val="70000"/>
              <a:buFont typeface="Lucida Grande"/>
              <a:buChar char="‣"/>
              <a:defRPr sz="2500"/>
            </a:pPr>
            <a:r>
              <a:t> Research</a:t>
            </a:r>
          </a:p>
          <a:p>
            <a:pPr marL="203200" indent="-203200">
              <a:buSzPct val="70000"/>
              <a:buFont typeface="Lucida Grande"/>
              <a:buChar char="‣"/>
              <a:defRPr sz="2500"/>
            </a:pPr>
            <a:r>
              <a:t> Web Development and Web Applications</a:t>
            </a:r>
          </a:p>
          <a:p>
            <a:pPr marL="203200" indent="-203200">
              <a:buSzPct val="70000"/>
              <a:buFont typeface="Lucida Grande"/>
              <a:buChar char="‣"/>
              <a:defRPr sz="2500"/>
            </a:pPr>
            <a:r>
              <a:t> Game Development</a:t>
            </a:r>
          </a:p>
          <a:p>
            <a:pPr marL="203200" indent="-203200">
              <a:buSzPct val="70000"/>
              <a:buFont typeface="Lucida Grande"/>
              <a:buChar char="‣"/>
              <a:defRPr sz="2500"/>
            </a:pPr>
            <a:r>
              <a:t> Windows Applications</a:t>
            </a:r>
          </a:p>
          <a:p>
            <a:pPr marL="203200" indent="-203200">
              <a:buSzPct val="70000"/>
              <a:buFont typeface="Lucida Grande"/>
              <a:buChar char="‣"/>
              <a:defRPr sz="2500"/>
            </a:pPr>
          </a:p>
          <a:p>
            <a:pPr marL="203200" indent="-203200">
              <a:buSzPct val="70000"/>
              <a:buFont typeface="Lucida Grande"/>
              <a:buChar char="‣"/>
              <a:defRPr sz="2500"/>
            </a:pPr>
            <a:r>
              <a:t> You name it!</a:t>
            </a:r>
          </a:p>
        </p:txBody>
      </p:sp>
      <p:pic>
        <p:nvPicPr>
          <p:cNvPr id="391" name="pasted-image.tiff"/>
          <p:cNvPicPr>
            <a:picLocks noChangeAspect="1"/>
          </p:cNvPicPr>
          <p:nvPr/>
        </p:nvPicPr>
        <p:blipFill>
          <a:blip r:embed="rId2">
            <a:extLst/>
          </a:blip>
          <a:stretch>
            <a:fillRect/>
          </a:stretch>
        </p:blipFill>
        <p:spPr>
          <a:xfrm>
            <a:off x="6021916" y="1798792"/>
            <a:ext cx="6584565" cy="370491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93" name="Shape 393"/>
          <p:cNvSpPr/>
          <p:nvPr>
            <p:ph type="body" idx="13"/>
          </p:nvPr>
        </p:nvSpPr>
        <p:spPr>
          <a:prstGeom prst="rect">
            <a:avLst/>
          </a:prstGeom>
        </p:spPr>
        <p:txBody>
          <a:bodyPr/>
          <a:lstStyle/>
          <a:p>
            <a:pPr/>
            <a:r>
              <a:t>Examples</a:t>
            </a:r>
          </a:p>
        </p:txBody>
      </p:sp>
      <p:sp>
        <p:nvSpPr>
          <p:cNvPr id="394" name="Shape 394"/>
          <p:cNvSpPr/>
          <p:nvPr>
            <p:ph type="body" sz="half" idx="1"/>
          </p:nvPr>
        </p:nvSpPr>
        <p:spPr>
          <a:xfrm>
            <a:off x="635000" y="1397000"/>
            <a:ext cx="6584564" cy="5554838"/>
          </a:xfrm>
          <a:prstGeom prst="rect">
            <a:avLst/>
          </a:prstGeom>
        </p:spPr>
        <p:txBody>
          <a:bodyPr/>
          <a:lstStyle/>
          <a:p>
            <a:pPr marL="457200" indent="-457200" defTabSz="457200">
              <a:spcBef>
                <a:spcPts val="0"/>
              </a:spcBef>
              <a:tabLst>
                <a:tab pos="139700" algn="l"/>
                <a:tab pos="457200" algn="l"/>
              </a:tabLst>
              <a:defRPr sz="3000">
                <a:uFillTx/>
              </a:defRPr>
            </a:pPr>
            <a:r>
              <a:t>•	Industry</a:t>
            </a:r>
          </a:p>
          <a:p>
            <a:pPr marL="914400" indent="-914400" defTabSz="457200">
              <a:spcBef>
                <a:spcPts val="0"/>
              </a:spcBef>
              <a:tabLst>
                <a:tab pos="596900" algn="l"/>
                <a:tab pos="914400" algn="l"/>
              </a:tabLst>
              <a:defRPr sz="3000" u="sng">
                <a:solidFill>
                  <a:srgbClr val="4183C4"/>
                </a:solidFill>
                <a:uFillTx/>
              </a:defRPr>
            </a:pPr>
            <a:r>
              <a:rPr u="none"/>
              <a:t>	◦	</a:t>
            </a:r>
            <a:r>
              <a:rPr>
                <a:hlinkClick r:id="rId3" invalidUrl="" action="" tgtFrame="" tooltip="" history="1" highlightClick="0" endSnd="0"/>
              </a:rPr>
              <a:t>Drug discovery</a:t>
            </a:r>
            <a:endParaRPr u="none">
              <a:solidFill>
                <a:srgbClr val="000000"/>
              </a:solidFill>
            </a:endParaRPr>
          </a:p>
          <a:p>
            <a:pPr marL="914400" indent="-914400" defTabSz="457200">
              <a:spcBef>
                <a:spcPts val="0"/>
              </a:spcBef>
              <a:tabLst>
                <a:tab pos="596900" algn="l"/>
                <a:tab pos="914400" algn="l"/>
              </a:tabLst>
              <a:defRPr sz="3000" u="sng">
                <a:solidFill>
                  <a:srgbClr val="4183C4"/>
                </a:solidFill>
                <a:uFillTx/>
              </a:defRPr>
            </a:pPr>
            <a:r>
              <a:rPr u="none"/>
              <a:t>	◦	</a:t>
            </a:r>
            <a:r>
              <a:rPr>
                <a:hlinkClick r:id="rId4" invalidUrl="" action="" tgtFrame="" tooltip="" history="1" highlightClick="0" endSnd="0"/>
              </a:rPr>
              <a:t>Financial services</a:t>
            </a:r>
            <a:endParaRPr u="none">
              <a:solidFill>
                <a:srgbClr val="000000"/>
              </a:solidFill>
            </a:endParaRPr>
          </a:p>
          <a:p>
            <a:pPr marL="914400" indent="-914400" defTabSz="457200">
              <a:spcBef>
                <a:spcPts val="0"/>
              </a:spcBef>
              <a:tabLst>
                <a:tab pos="596900" algn="l"/>
                <a:tab pos="914400" algn="l"/>
              </a:tabLst>
              <a:defRPr sz="3000" u="sng">
                <a:solidFill>
                  <a:srgbClr val="4183C4"/>
                </a:solidFill>
                <a:uFillTx/>
              </a:defRPr>
            </a:pPr>
            <a:r>
              <a:rPr u="none"/>
              <a:t>	◦	</a:t>
            </a:r>
            <a:r>
              <a:rPr>
                <a:hlinkClick r:id="rId5" invalidUrl="" action="" tgtFrame="" tooltip="" history="1" highlightClick="0" endSnd="0"/>
              </a:rPr>
              <a:t>Films and special effects</a:t>
            </a:r>
            <a:endParaRPr u="none">
              <a:solidFill>
                <a:srgbClr val="000000"/>
              </a:solidFill>
            </a:endParaRPr>
          </a:p>
          <a:p>
            <a:pPr marL="457200" indent="-457200" defTabSz="457200">
              <a:spcBef>
                <a:spcPts val="0"/>
              </a:spcBef>
              <a:tabLst>
                <a:tab pos="139700" algn="l"/>
                <a:tab pos="457200" algn="l"/>
              </a:tabLst>
              <a:defRPr sz="3000">
                <a:uFillTx/>
              </a:defRPr>
            </a:pPr>
          </a:p>
          <a:p>
            <a:pPr marL="457200" indent="-457200" defTabSz="457200">
              <a:spcBef>
                <a:spcPts val="0"/>
              </a:spcBef>
              <a:tabLst>
                <a:tab pos="139700" algn="l"/>
                <a:tab pos="457200" algn="l"/>
              </a:tabLst>
              <a:defRPr sz="3000">
                <a:uFillTx/>
              </a:defRPr>
            </a:pPr>
            <a:r>
              <a:t>•	Academia</a:t>
            </a:r>
          </a:p>
          <a:p>
            <a:pPr marL="914400" indent="-914400" defTabSz="457200">
              <a:spcBef>
                <a:spcPts val="0"/>
              </a:spcBef>
              <a:tabLst>
                <a:tab pos="596900" algn="l"/>
                <a:tab pos="914400" algn="l"/>
              </a:tabLst>
              <a:defRPr sz="3000" u="sng">
                <a:solidFill>
                  <a:srgbClr val="4183C4"/>
                </a:solidFill>
                <a:uFillTx/>
              </a:defRPr>
            </a:pPr>
            <a:r>
              <a:rPr u="none"/>
              <a:t>	◦	</a:t>
            </a:r>
            <a:r>
              <a:rPr>
                <a:hlinkClick r:id="rId6" invalidUrl="" action="" tgtFrame="" tooltip="" history="1" highlightClick="0" endSnd="0"/>
              </a:rPr>
              <a:t>Gravitational waves</a:t>
            </a:r>
            <a:endParaRPr u="none">
              <a:solidFill>
                <a:srgbClr val="000000"/>
              </a:solidFill>
            </a:endParaRPr>
          </a:p>
          <a:p>
            <a:pPr marL="914400" indent="-914400" defTabSz="457200">
              <a:spcBef>
                <a:spcPts val="0"/>
              </a:spcBef>
              <a:tabLst>
                <a:tab pos="596900" algn="l"/>
                <a:tab pos="914400" algn="l"/>
              </a:tabLst>
              <a:defRPr sz="3000" u="sng">
                <a:solidFill>
                  <a:srgbClr val="4183C4"/>
                </a:solidFill>
                <a:uFillTx/>
              </a:defRPr>
            </a:pPr>
            <a:r>
              <a:rPr u="none"/>
              <a:t>	◦	</a:t>
            </a:r>
            <a:r>
              <a:rPr>
                <a:hlinkClick r:id="rId7" invalidUrl="" action="" tgtFrame="" tooltip="" history="1" highlightClick="0" endSnd="0"/>
              </a:rPr>
              <a:t>Scientific visualisation</a:t>
            </a:r>
            <a:endParaRPr u="none">
              <a:solidFill>
                <a:srgbClr val="000000"/>
              </a:solidFill>
            </a:endParaRPr>
          </a:p>
          <a:p>
            <a:pPr marL="914400" indent="-914400" defTabSz="457200">
              <a:spcBef>
                <a:spcPts val="0"/>
              </a:spcBef>
              <a:tabLst>
                <a:tab pos="596900" algn="l"/>
                <a:tab pos="914400" algn="l"/>
              </a:tabLst>
              <a:defRPr sz="3000" u="sng">
                <a:solidFill>
                  <a:srgbClr val="4183C4"/>
                </a:solidFill>
                <a:uFillTx/>
              </a:defRPr>
            </a:pPr>
            <a:r>
              <a:rPr u="none"/>
              <a:t>	◦	</a:t>
            </a:r>
            <a:r>
              <a:rPr>
                <a:hlinkClick r:id="rId8" invalidUrl="" action="" tgtFrame="" tooltip="" history="1" highlightClick="0" endSnd="0"/>
              </a:rPr>
              <a:t>Biomolecule simulation</a:t>
            </a:r>
          </a:p>
        </p:txBody>
      </p:sp>
      <p:pic>
        <p:nvPicPr>
          <p:cNvPr id="395" name="pasted-image.tiff"/>
          <p:cNvPicPr>
            <a:picLocks noChangeAspect="1"/>
          </p:cNvPicPr>
          <p:nvPr/>
        </p:nvPicPr>
        <p:blipFill>
          <a:blip r:embed="rId9">
            <a:extLst/>
          </a:blip>
          <a:stretch>
            <a:fillRect/>
          </a:stretch>
        </p:blipFill>
        <p:spPr>
          <a:xfrm>
            <a:off x="6361772" y="4514407"/>
            <a:ext cx="3758192" cy="2115499"/>
          </a:xfrm>
          <a:prstGeom prst="rect">
            <a:avLst/>
          </a:prstGeom>
          <a:ln w="12700">
            <a:miter lim="400000"/>
          </a:ln>
        </p:spPr>
      </p:pic>
      <p:pic>
        <p:nvPicPr>
          <p:cNvPr id="396" name="pasted-image.tiff"/>
          <p:cNvPicPr>
            <a:picLocks noChangeAspect="1"/>
          </p:cNvPicPr>
          <p:nvPr/>
        </p:nvPicPr>
        <p:blipFill>
          <a:blip r:embed="rId10">
            <a:extLst/>
          </a:blip>
          <a:stretch>
            <a:fillRect/>
          </a:stretch>
        </p:blipFill>
        <p:spPr>
          <a:xfrm>
            <a:off x="9728751" y="4984933"/>
            <a:ext cx="2824850" cy="2115499"/>
          </a:xfrm>
          <a:prstGeom prst="rect">
            <a:avLst/>
          </a:prstGeom>
          <a:ln w="12700">
            <a:miter lim="400000"/>
          </a:ln>
        </p:spPr>
      </p:pic>
      <p:pic>
        <p:nvPicPr>
          <p:cNvPr id="397" name="pasted-image.tiff"/>
          <p:cNvPicPr>
            <a:picLocks noChangeAspect="1"/>
          </p:cNvPicPr>
          <p:nvPr/>
        </p:nvPicPr>
        <p:blipFill>
          <a:blip r:embed="rId11">
            <a:extLst/>
          </a:blip>
          <a:stretch>
            <a:fillRect/>
          </a:stretch>
        </p:blipFill>
        <p:spPr>
          <a:xfrm>
            <a:off x="8759168" y="1773716"/>
            <a:ext cx="3549682" cy="3462913"/>
          </a:xfrm>
          <a:prstGeom prst="rect">
            <a:avLst/>
          </a:prstGeom>
          <a:ln w="12700">
            <a:miter lim="400000"/>
          </a:ln>
        </p:spPr>
      </p:pic>
      <p:pic>
        <p:nvPicPr>
          <p:cNvPr id="398" name="Screen Shot 2016-07-23 at 18.06.15.jpg"/>
          <p:cNvPicPr>
            <a:picLocks noChangeAspect="1"/>
          </p:cNvPicPr>
          <p:nvPr/>
        </p:nvPicPr>
        <p:blipFill>
          <a:blip r:embed="rId12">
            <a:extLst/>
          </a:blip>
          <a:stretch>
            <a:fillRect/>
          </a:stretch>
        </p:blipFill>
        <p:spPr>
          <a:xfrm>
            <a:off x="6606422" y="1307610"/>
            <a:ext cx="2909887" cy="320009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2" name="Shape 402"/>
          <p:cNvSpPr/>
          <p:nvPr>
            <p:ph type="body" idx="13"/>
          </p:nvPr>
        </p:nvSpPr>
        <p:spPr>
          <a:prstGeom prst="rect">
            <a:avLst/>
          </a:prstGeom>
        </p:spPr>
        <p:txBody>
          <a:bodyPr/>
          <a:lstStyle/>
          <a:p>
            <a:pPr/>
            <a:r>
              <a:t>Python v other languages</a:t>
            </a:r>
          </a:p>
        </p:txBody>
      </p:sp>
      <p:sp>
        <p:nvSpPr>
          <p:cNvPr id="403" name="Shape 403"/>
          <p:cNvSpPr/>
          <p:nvPr>
            <p:ph type="body" sz="half" idx="1"/>
          </p:nvPr>
        </p:nvSpPr>
        <p:spPr>
          <a:xfrm>
            <a:off x="635000" y="1800225"/>
            <a:ext cx="6760613" cy="5117073"/>
          </a:xfrm>
          <a:prstGeom prst="rect">
            <a:avLst/>
          </a:prstGeom>
        </p:spPr>
        <p:txBody>
          <a:bodyPr/>
          <a:lstStyle/>
          <a:p>
            <a:pPr marL="203200" indent="-203200">
              <a:buSzPct val="70000"/>
              <a:buFont typeface="Lucida Grande"/>
              <a:buChar char="‣"/>
              <a:defRPr sz="2500"/>
            </a:pPr>
            <a:r>
              <a:t>Python is often compared to other interpreted languages, such as:</a:t>
            </a:r>
          </a:p>
          <a:p>
            <a:pPr lvl="1">
              <a:defRPr sz="2500"/>
            </a:pPr>
            <a:r>
              <a:t>Java, </a:t>
            </a:r>
          </a:p>
          <a:p>
            <a:pPr lvl="1">
              <a:defRPr sz="2500"/>
            </a:pPr>
            <a:r>
              <a:t>JavaScript, </a:t>
            </a:r>
          </a:p>
          <a:p>
            <a:pPr lvl="1">
              <a:defRPr sz="2500"/>
            </a:pPr>
            <a:r>
              <a:t>Perl, </a:t>
            </a:r>
          </a:p>
          <a:p>
            <a:pPr lvl="1">
              <a:defRPr sz="2500"/>
            </a:pPr>
            <a:r>
              <a:t>Tcl, or </a:t>
            </a:r>
          </a:p>
          <a:p>
            <a:pPr lvl="1">
              <a:defRPr sz="2500"/>
            </a:pPr>
            <a:r>
              <a:t>Smalltalk. </a:t>
            </a:r>
          </a:p>
          <a:p>
            <a:pPr lvl="1">
              <a:defRPr sz="2500"/>
            </a:pPr>
          </a:p>
          <a:p>
            <a:pPr marL="203200" indent="-203200">
              <a:buSzPct val="70000"/>
              <a:buFont typeface="Lucida Grande"/>
              <a:buChar char="‣"/>
              <a:defRPr sz="2500"/>
            </a:pPr>
            <a:r>
              <a:t>Comparisons to C++, Common Lisp and Scheme can also be enlightening.</a:t>
            </a:r>
          </a:p>
        </p:txBody>
      </p:sp>
      <p:pic>
        <p:nvPicPr>
          <p:cNvPr id="404" name="pasted-image.tiff"/>
          <p:cNvPicPr>
            <a:picLocks noChangeAspect="1"/>
          </p:cNvPicPr>
          <p:nvPr/>
        </p:nvPicPr>
        <p:blipFill>
          <a:blip r:embed="rId2">
            <a:extLst/>
          </a:blip>
          <a:stretch>
            <a:fillRect/>
          </a:stretch>
        </p:blipFill>
        <p:spPr>
          <a:xfrm>
            <a:off x="8220092" y="2051050"/>
            <a:ext cx="3810001" cy="32004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AEAEA"/>
        </a:solidFill>
      </p:bgPr>
    </p:bg>
    <p:spTree>
      <p:nvGrpSpPr>
        <p:cNvPr id="1" name=""/>
        <p:cNvGrpSpPr/>
        <p:nvPr/>
      </p:nvGrpSpPr>
      <p:grpSpPr>
        <a:xfrm>
          <a:off x="0" y="0"/>
          <a:ext cx="0" cy="0"/>
          <a:chOff x="0" y="0"/>
          <a:chExt cx="0" cy="0"/>
        </a:xfrm>
      </p:grpSpPr>
      <p:sp>
        <p:nvSpPr>
          <p:cNvPr id="284" name="Shape 284"/>
          <p:cNvSpPr/>
          <p:nvPr>
            <p:ph type="body" idx="13"/>
          </p:nvPr>
        </p:nvSpPr>
        <p:spPr>
          <a:prstGeom prst="rect">
            <a:avLst/>
          </a:prstGeom>
        </p:spPr>
        <p:txBody>
          <a:bodyPr/>
          <a:lstStyle>
            <a:lvl1pPr>
              <a:defRPr>
                <a:solidFill>
                  <a:srgbClr val="E52123"/>
                </a:solidFill>
              </a:defRPr>
            </a:lvl1pPr>
          </a:lstStyle>
          <a:p>
            <a:pPr/>
            <a:r>
              <a:t>FOR INSTRUCTOR PURPOSES ONLY</a:t>
            </a:r>
          </a:p>
        </p:txBody>
      </p:sp>
      <p:sp>
        <p:nvSpPr>
          <p:cNvPr id="285" name="Shape 285"/>
          <p:cNvSpPr/>
          <p:nvPr>
            <p:ph type="body" idx="1"/>
          </p:nvPr>
        </p:nvSpPr>
        <p:spPr>
          <a:xfrm>
            <a:off x="613353" y="1460500"/>
            <a:ext cx="11042304" cy="4033243"/>
          </a:xfrm>
          <a:prstGeom prst="rect">
            <a:avLst/>
          </a:prstGeom>
        </p:spPr>
        <p:txBody>
          <a:bodyPr/>
          <a:lstStyle/>
          <a:p>
            <a:pPr>
              <a:defRPr sz="2200"/>
            </a:pPr>
          </a:p>
          <a:p>
            <a:pPr marL="457200" indent="-457200" defTabSz="457200">
              <a:spcBef>
                <a:spcPts val="0"/>
              </a:spcBef>
              <a:tabLst>
                <a:tab pos="139700" algn="l"/>
                <a:tab pos="457200" algn="l"/>
              </a:tabLst>
              <a:defRPr sz="2200">
                <a:solidFill>
                  <a:srgbClr val="323333"/>
                </a:solidFill>
                <a:uFillTx/>
              </a:defRPr>
            </a:pPr>
            <a:r>
              <a:t>	•	Bring a laptop with </a:t>
            </a:r>
            <a:r>
              <a:rPr>
                <a:solidFill>
                  <a:srgbClr val="4078C0"/>
                </a:solidFill>
                <a:hlinkClick r:id="rId2" invalidUrl="" action="" tgtFrame="" tooltip="" history="1" highlightClick="0" endSnd="0"/>
              </a:rPr>
              <a:t>Anaconda</a:t>
            </a:r>
            <a:r>
              <a:t> using </a:t>
            </a:r>
            <a:r>
              <a:rPr>
                <a:solidFill>
                  <a:srgbClr val="4078C0"/>
                </a:solidFill>
                <a:hlinkClick r:id="rId3" invalidUrl="" action="" tgtFrame="" tooltip="" history="1" highlightClick="0" endSnd="0"/>
              </a:rPr>
              <a:t>Python 2.7</a:t>
            </a:r>
            <a:r>
              <a:t> installed. Note: Make sure to choose the </a:t>
            </a:r>
            <a:r>
              <a:rPr i="1"/>
              <a:t>Python 2.7</a:t>
            </a:r>
            <a:r>
              <a:t> version for your operating system.</a:t>
            </a:r>
            <a:br/>
          </a:p>
          <a:p>
            <a:pPr marL="457200" indent="-457200" defTabSz="457200">
              <a:spcBef>
                <a:spcPts val="0"/>
              </a:spcBef>
              <a:tabLst>
                <a:tab pos="139700" algn="l"/>
                <a:tab pos="457200" algn="l"/>
              </a:tabLst>
              <a:defRPr sz="2200">
                <a:solidFill>
                  <a:srgbClr val="323333"/>
                </a:solidFill>
                <a:uFillTx/>
              </a:defRPr>
            </a:pPr>
            <a:r>
              <a:t>	•	If you are using a PC, also install </a:t>
            </a:r>
            <a:r>
              <a:rPr>
                <a:solidFill>
                  <a:srgbClr val="4078C0"/>
                </a:solidFill>
                <a:hlinkClick r:id="rId4" invalidUrl="" action="" tgtFrame="" tooltip="" history="1" highlightClick="0" endSnd="0"/>
              </a:rPr>
              <a:t>git-bash terminal</a:t>
            </a:r>
            <a:r>
              <a:t>.</a:t>
            </a:r>
            <a:br/>
          </a:p>
          <a:p>
            <a:pPr marL="457200" indent="-457200" defTabSz="457200">
              <a:spcBef>
                <a:spcPts val="0"/>
              </a:spcBef>
              <a:tabLst>
                <a:tab pos="139700" algn="l"/>
                <a:tab pos="457200" algn="l"/>
              </a:tabLst>
              <a:defRPr sz="2200">
                <a:solidFill>
                  <a:srgbClr val="323333"/>
                </a:solidFill>
                <a:uFillTx/>
              </a:defRPr>
            </a:pPr>
            <a:r>
              <a:rPr i="1"/>
              <a:t>	•	Optional</a:t>
            </a:r>
            <a:r>
              <a:t>: Install a text editor like </a:t>
            </a:r>
            <a:r>
              <a:rPr>
                <a:solidFill>
                  <a:srgbClr val="4078C0"/>
                </a:solidFill>
                <a:hlinkClick r:id="rId5" invalidUrl="" action="" tgtFrame="" tooltip="" history="1" highlightClick="0" endSnd="0"/>
              </a:rPr>
              <a:t>Sublime Text 3</a:t>
            </a:r>
            <a:r>
              <a:t> or </a:t>
            </a:r>
            <a:r>
              <a:rPr>
                <a:solidFill>
                  <a:srgbClr val="4078C0"/>
                </a:solidFill>
                <a:hlinkClick r:id="rId6" invalidUrl="" action="" tgtFrame="" tooltip="" history="1" highlightClick="0" endSnd="0"/>
              </a:rPr>
              <a:t>Atom</a:t>
            </a:r>
            <a:r>
              <a:t> on your computer. If you are using Anaconda, </a:t>
            </a:r>
            <a:r>
              <a:rPr b="1"/>
              <a:t>Spyder</a:t>
            </a:r>
            <a:r>
              <a:t> is included in the distribution.</a:t>
            </a:r>
          </a:p>
        </p:txBody>
      </p:sp>
      <p:sp>
        <p:nvSpPr>
          <p:cNvPr id="286" name="Shape 286"/>
          <p:cNvSpPr/>
          <p:nvPr/>
        </p:nvSpPr>
        <p:spPr>
          <a:xfrm>
            <a:off x="635000" y="1366842"/>
            <a:ext cx="7721600" cy="431801"/>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lnSpc>
                <a:spcPts val="3200"/>
              </a:lnSpc>
              <a:defRPr b="1" cap="all" spc="-64" sz="3200">
                <a:solidFill>
                  <a:srgbClr val="000000"/>
                </a:solidFill>
                <a:uFill>
                  <a:solidFill>
                    <a:srgbClr val="000000"/>
                  </a:solidFill>
                </a:uFill>
              </a:defRPr>
            </a:lvl1pPr>
          </a:lstStyle>
          <a:p>
            <a:pPr/>
            <a:r>
              <a:t>PRE-WORK</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6" name="Shape 406"/>
          <p:cNvSpPr/>
          <p:nvPr>
            <p:ph type="body" idx="13"/>
          </p:nvPr>
        </p:nvSpPr>
        <p:spPr>
          <a:xfrm>
            <a:off x="5765800" y="2971800"/>
            <a:ext cx="2949575" cy="431800"/>
          </a:xfrm>
          <a:prstGeom prst="rect">
            <a:avLst/>
          </a:prstGeom>
        </p:spPr>
        <p:txBody>
          <a:bodyPr/>
          <a:lstStyle/>
          <a:p>
            <a:pPr/>
            <a:r>
              <a:t>DISCUSSIOn</a:t>
            </a:r>
          </a:p>
        </p:txBody>
      </p:sp>
      <p:sp>
        <p:nvSpPr>
          <p:cNvPr id="407" name="Shape 407"/>
          <p:cNvSpPr/>
          <p:nvPr/>
        </p:nvSpPr>
        <p:spPr>
          <a:xfrm>
            <a:off x="5538812" y="3490834"/>
            <a:ext cx="202837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a:solidFill>
                  <a:srgbClr val="000000"/>
                </a:solidFill>
              </a:defRPr>
            </a:pPr>
            <a:r>
              <a:t>Programming</a:t>
            </a:r>
          </a:p>
          <a:p>
            <a:pPr algn="ctr">
              <a:defRPr>
                <a:solidFill>
                  <a:srgbClr val="000000"/>
                </a:solidFill>
              </a:defRPr>
            </a:pPr>
            <a:r>
              <a:t>languages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body" idx="13"/>
          </p:nvPr>
        </p:nvSpPr>
        <p:spPr>
          <a:prstGeom prst="rect">
            <a:avLst/>
          </a:prstGeom>
        </p:spPr>
        <p:txBody>
          <a:bodyPr/>
          <a:lstStyle/>
          <a:p>
            <a:pPr/>
            <a:r>
              <a:t>Python Programming</a:t>
            </a:r>
          </a:p>
        </p:txBody>
      </p:sp>
      <p:sp>
        <p:nvSpPr>
          <p:cNvPr id="412" name="Shape 412"/>
          <p:cNvSpPr/>
          <p:nvPr>
            <p:ph type="body" sz="quarter" idx="1"/>
          </p:nvPr>
        </p:nvSpPr>
        <p:spPr>
          <a:xfrm>
            <a:off x="635000" y="1800225"/>
            <a:ext cx="6858906" cy="2503123"/>
          </a:xfrm>
          <a:prstGeom prst="rect">
            <a:avLst/>
          </a:prstGeom>
        </p:spPr>
        <p:txBody>
          <a:bodyPr/>
          <a:lstStyle/>
          <a:p>
            <a:pPr marL="203200" indent="-203200">
              <a:buSzPct val="70000"/>
              <a:buFont typeface="Lucida Grande"/>
              <a:buChar char="‣"/>
              <a:defRPr sz="2500"/>
            </a:pPr>
            <a:r>
              <a:t>Let us what a Python program looks like.</a:t>
            </a:r>
          </a:p>
          <a:p>
            <a:pPr marL="203200" indent="-203200">
              <a:buSzPct val="70000"/>
              <a:buFont typeface="Lucida Grande"/>
              <a:buChar char="‣"/>
              <a:defRPr sz="2500"/>
            </a:pPr>
            <a:r>
              <a:t>Starting with the typical </a:t>
            </a:r>
            <a:r>
              <a:rPr>
                <a:latin typeface="Consolas"/>
                <a:ea typeface="Consolas"/>
                <a:cs typeface="Consolas"/>
                <a:sym typeface="Consolas"/>
              </a:rPr>
              <a:t>"Hello World!" </a:t>
            </a:r>
            <a:r>
              <a:t>program:</a:t>
            </a:r>
          </a:p>
          <a:p>
            <a:pPr lvl="1">
              <a:defRPr sz="2500"/>
            </a:pPr>
            <a:r>
              <a:t>In essence, we are writing code to print the message "Hello World!" in the screen.</a:t>
            </a:r>
          </a:p>
        </p:txBody>
      </p:sp>
      <p:pic>
        <p:nvPicPr>
          <p:cNvPr id="413" name="pasted-image.tiff"/>
          <p:cNvPicPr>
            <a:picLocks noChangeAspect="1"/>
          </p:cNvPicPr>
          <p:nvPr/>
        </p:nvPicPr>
        <p:blipFill>
          <a:blip r:embed="rId2">
            <a:extLst/>
          </a:blip>
          <a:stretch>
            <a:fillRect/>
          </a:stretch>
        </p:blipFill>
        <p:spPr>
          <a:xfrm>
            <a:off x="9189869" y="810744"/>
            <a:ext cx="3004245" cy="3004246"/>
          </a:xfrm>
          <a:prstGeom prst="rect">
            <a:avLst/>
          </a:prstGeom>
          <a:ln w="12700">
            <a:miter lim="400000"/>
          </a:ln>
        </p:spPr>
      </p:pic>
      <p:pic>
        <p:nvPicPr>
          <p:cNvPr id="414" name="Screen Shot 2016-07-23 at 18.20.10.jpg"/>
          <p:cNvPicPr>
            <a:picLocks noChangeAspect="1"/>
          </p:cNvPicPr>
          <p:nvPr/>
        </p:nvPicPr>
        <p:blipFill>
          <a:blip r:embed="rId3">
            <a:extLst/>
          </a:blip>
          <a:stretch>
            <a:fillRect/>
          </a:stretch>
        </p:blipFill>
        <p:spPr>
          <a:xfrm>
            <a:off x="114300" y="3987548"/>
            <a:ext cx="12776200" cy="1879601"/>
          </a:xfrm>
          <a:prstGeom prst="rect">
            <a:avLst/>
          </a:prstGeom>
          <a:ln w="12700">
            <a:miter lim="400000"/>
          </a:ln>
        </p:spPr>
      </p:pic>
      <p:sp>
        <p:nvSpPr>
          <p:cNvPr id="415" name="Shape 415"/>
          <p:cNvSpPr/>
          <p:nvPr/>
        </p:nvSpPr>
        <p:spPr>
          <a:xfrm>
            <a:off x="566723" y="5799467"/>
            <a:ext cx="11297097" cy="120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a:solidFill>
                  <a:srgbClr val="000000"/>
                </a:solidFill>
                <a:uFillTx/>
              </a:defRPr>
            </a:pPr>
            <a:r>
              <a:t>A very very simple program: one line of code that will </a:t>
            </a:r>
            <a:r>
              <a:t>print</a:t>
            </a:r>
            <a:r>
              <a:t> the string </a:t>
            </a:r>
            <a:r>
              <a:t>'Hello World!</a:t>
            </a:r>
            <a:r>
              <a:t>. </a:t>
            </a:r>
          </a:p>
          <a:p>
            <a:pPr defTabSz="457200">
              <a:defRPr>
                <a:solidFill>
                  <a:srgbClr val="000000"/>
                </a:solidFill>
                <a:uFillTx/>
              </a:defRPr>
            </a:pPr>
          </a:p>
          <a:p>
            <a:pPr defTabSz="457200">
              <a:defRPr>
                <a:solidFill>
                  <a:srgbClr val="000000"/>
                </a:solidFill>
                <a:uFillTx/>
              </a:defRPr>
            </a:pPr>
            <a:r>
              <a:t>It is easy to read and understand.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17" name="Screen Shot 2016-07-23 at 18.22.13.jpg"/>
          <p:cNvPicPr>
            <a:picLocks noChangeAspect="1"/>
          </p:cNvPicPr>
          <p:nvPr/>
        </p:nvPicPr>
        <p:blipFill>
          <a:blip r:embed="rId3">
            <a:extLst/>
          </a:blip>
          <a:stretch>
            <a:fillRect/>
          </a:stretch>
        </p:blipFill>
        <p:spPr>
          <a:xfrm>
            <a:off x="2550237" y="1800225"/>
            <a:ext cx="7904326" cy="3180815"/>
          </a:xfrm>
          <a:prstGeom prst="rect">
            <a:avLst/>
          </a:prstGeom>
          <a:ln w="12700">
            <a:miter lim="400000"/>
          </a:ln>
        </p:spPr>
      </p:pic>
      <p:sp>
        <p:nvSpPr>
          <p:cNvPr id="418" name="Shape 418"/>
          <p:cNvSpPr/>
          <p:nvPr>
            <p:ph type="body" idx="13"/>
          </p:nvPr>
        </p:nvSpPr>
        <p:spPr>
          <a:prstGeom prst="rect">
            <a:avLst/>
          </a:prstGeom>
        </p:spPr>
        <p:txBody>
          <a:bodyPr/>
          <a:lstStyle/>
          <a:p>
            <a:pPr/>
            <a:r>
              <a:t>Python Programming</a:t>
            </a:r>
          </a:p>
        </p:txBody>
      </p:sp>
      <p:sp>
        <p:nvSpPr>
          <p:cNvPr id="419" name="Shape 419"/>
          <p:cNvSpPr/>
          <p:nvPr>
            <p:ph type="body" sz="half" idx="1"/>
          </p:nvPr>
        </p:nvSpPr>
        <p:spPr>
          <a:xfrm>
            <a:off x="470382" y="5163389"/>
            <a:ext cx="12176660" cy="1938995"/>
          </a:xfrm>
          <a:prstGeom prst="rect">
            <a:avLst/>
          </a:prstGeom>
        </p:spPr>
        <p:txBody>
          <a:bodyPr/>
          <a:lstStyle/>
          <a:p>
            <a:pPr marL="203200" indent="-203200">
              <a:buSzPct val="70000"/>
              <a:buFont typeface="Lucida Grande"/>
              <a:buChar char="‣"/>
              <a:defRPr sz="2500"/>
            </a:pPr>
          </a:p>
          <a:p>
            <a:pPr marL="203200" indent="-203200">
              <a:buSzPct val="70000"/>
              <a:buFont typeface="Lucida Grande"/>
              <a:buChar char="‣"/>
              <a:defRPr sz="2500"/>
            </a:pPr>
            <a:r>
              <a:t>It does exactly the same thing, but it requires us to write a lot more information!</a:t>
            </a:r>
          </a:p>
        </p:txBody>
      </p:sp>
      <p:sp>
        <p:nvSpPr>
          <p:cNvPr id="420" name="Shape 420"/>
          <p:cNvSpPr/>
          <p:nvPr/>
        </p:nvSpPr>
        <p:spPr>
          <a:xfrm>
            <a:off x="566723" y="1444011"/>
            <a:ext cx="3650011"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a:solidFill>
                  <a:srgbClr val="000000"/>
                </a:solidFill>
                <a:uFillTx/>
              </a:defRPr>
            </a:lvl1pPr>
          </a:lstStyle>
          <a:p>
            <a:pPr/>
            <a:r>
              <a:t>Let’s see the C++ version: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body" idx="13"/>
          </p:nvPr>
        </p:nvSpPr>
        <p:spPr>
          <a:prstGeom prst="rect">
            <a:avLst/>
          </a:prstGeom>
        </p:spPr>
        <p:txBody>
          <a:bodyPr/>
          <a:lstStyle/>
          <a:p>
            <a:pPr/>
            <a:r>
              <a:t>Python Programming</a:t>
            </a:r>
          </a:p>
        </p:txBody>
      </p:sp>
      <p:sp>
        <p:nvSpPr>
          <p:cNvPr id="425" name="Shape 425"/>
          <p:cNvSpPr/>
          <p:nvPr>
            <p:ph type="body" sz="half" idx="1"/>
          </p:nvPr>
        </p:nvSpPr>
        <p:spPr>
          <a:xfrm>
            <a:off x="470382" y="5163389"/>
            <a:ext cx="12176660" cy="1938995"/>
          </a:xfrm>
          <a:prstGeom prst="rect">
            <a:avLst/>
          </a:prstGeom>
        </p:spPr>
        <p:txBody>
          <a:bodyPr/>
          <a:lstStyle>
            <a:lvl1pPr marL="203200" indent="-203200">
              <a:buSzPct val="70000"/>
              <a:buFont typeface="Lucida Grande"/>
              <a:buChar char="‣"/>
              <a:defRPr sz="2500"/>
            </a:lvl1pPr>
          </a:lstStyle>
          <a:p>
            <a:pPr/>
            <a:r>
              <a:t>Once again, it does exactly the same, but it takes a lot more code!</a:t>
            </a:r>
          </a:p>
        </p:txBody>
      </p:sp>
      <p:sp>
        <p:nvSpPr>
          <p:cNvPr id="426" name="Shape 426"/>
          <p:cNvSpPr/>
          <p:nvPr/>
        </p:nvSpPr>
        <p:spPr>
          <a:xfrm>
            <a:off x="566723" y="1444011"/>
            <a:ext cx="257115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a:solidFill>
                  <a:srgbClr val="000000"/>
                </a:solidFill>
                <a:uFillTx/>
              </a:defRPr>
            </a:lvl1pPr>
          </a:lstStyle>
          <a:p>
            <a:pPr/>
            <a:r>
              <a:t>What about Java?</a:t>
            </a:r>
          </a:p>
        </p:txBody>
      </p:sp>
      <p:pic>
        <p:nvPicPr>
          <p:cNvPr id="427" name="Screen Shot 2016-07-23 at 18.26.03.jpg"/>
          <p:cNvPicPr>
            <a:picLocks noChangeAspect="1"/>
          </p:cNvPicPr>
          <p:nvPr/>
        </p:nvPicPr>
        <p:blipFill>
          <a:blip r:embed="rId3">
            <a:extLst/>
          </a:blip>
          <a:stretch>
            <a:fillRect/>
          </a:stretch>
        </p:blipFill>
        <p:spPr>
          <a:xfrm>
            <a:off x="2301681" y="1800225"/>
            <a:ext cx="8401438" cy="2990635"/>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1" name="Shape 431"/>
          <p:cNvSpPr/>
          <p:nvPr>
            <p:ph type="body" idx="13"/>
          </p:nvPr>
        </p:nvSpPr>
        <p:spPr>
          <a:prstGeom prst="rect">
            <a:avLst/>
          </a:prstGeom>
        </p:spPr>
        <p:txBody>
          <a:bodyPr/>
          <a:lstStyle/>
          <a:p>
            <a:pPr/>
            <a:r>
              <a:t>CLASS</a:t>
            </a:r>
          </a:p>
        </p:txBody>
      </p:sp>
      <p:sp>
        <p:nvSpPr>
          <p:cNvPr id="432" name="Shape 432"/>
          <p:cNvSpPr/>
          <p:nvPr>
            <p:ph type="body" sz="half" idx="1"/>
          </p:nvPr>
        </p:nvSpPr>
        <p:spPr>
          <a:xfrm>
            <a:off x="635000" y="1588832"/>
            <a:ext cx="4930081" cy="4375835"/>
          </a:xfrm>
          <a:prstGeom prst="rect">
            <a:avLst/>
          </a:prstGeom>
        </p:spPr>
        <p:txBody>
          <a:bodyPr/>
          <a:lstStyle/>
          <a:p>
            <a:pPr marL="203200" indent="-203200">
              <a:buSzPct val="70000"/>
              <a:buFont typeface="Lucida Grande"/>
              <a:buChar char="‣"/>
              <a:defRPr sz="2500"/>
            </a:pPr>
            <a:r>
              <a:t>In Object Oriented Programming, a </a:t>
            </a:r>
            <a:r>
              <a:rPr b="1">
                <a:latin typeface="Consolas"/>
                <a:ea typeface="Consolas"/>
                <a:cs typeface="Consolas"/>
                <a:sym typeface="Consolas"/>
              </a:rPr>
              <a:t>class</a:t>
            </a:r>
            <a:r>
              <a:t> is a template definition of the methods and variables in a particular kind of </a:t>
            </a:r>
            <a:r>
              <a:rPr>
                <a:latin typeface="Consolas"/>
                <a:ea typeface="Consolas"/>
                <a:cs typeface="Consolas"/>
                <a:sym typeface="Consolas"/>
              </a:rPr>
              <a:t>object</a:t>
            </a:r>
            <a:r>
              <a:t>. </a:t>
            </a:r>
          </a:p>
          <a:p>
            <a:pPr marL="203200" indent="-203200">
              <a:buSzPct val="70000"/>
              <a:buFont typeface="Lucida Grande"/>
              <a:buChar char="‣"/>
              <a:defRPr sz="2500"/>
            </a:pPr>
          </a:p>
          <a:p>
            <a:pPr marL="203200" indent="-203200">
              <a:buSzPct val="70000"/>
              <a:buFont typeface="Lucida Grande"/>
              <a:buChar char="‣"/>
              <a:defRPr sz="2500"/>
            </a:pPr>
            <a:r>
              <a:t>In other words, an </a:t>
            </a:r>
            <a:r>
              <a:rPr b="1">
                <a:latin typeface="Consolas"/>
                <a:ea typeface="Consolas"/>
                <a:cs typeface="Consolas"/>
                <a:sym typeface="Consolas"/>
              </a:rPr>
              <a:t>object</a:t>
            </a:r>
            <a:r>
              <a:t> is a specific </a:t>
            </a:r>
            <a:r>
              <a:rPr i="1"/>
              <a:t>instance</a:t>
            </a:r>
            <a:r>
              <a:t> of a </a:t>
            </a:r>
            <a:r>
              <a:rPr b="1">
                <a:latin typeface="Consolas"/>
                <a:ea typeface="Consolas"/>
                <a:cs typeface="Consolas"/>
                <a:sym typeface="Consolas"/>
              </a:rPr>
              <a:t>class</a:t>
            </a:r>
            <a:endParaRPr b="1"/>
          </a:p>
          <a:p>
            <a:pPr lvl="1">
              <a:defRPr sz="2500"/>
            </a:pPr>
            <a:endParaRPr b="1"/>
          </a:p>
          <a:p>
            <a:pPr marL="203200" indent="-203200">
              <a:buSzPct val="70000"/>
              <a:buFont typeface="Lucida Grande"/>
              <a:buChar char="‣"/>
              <a:defRPr sz="2500"/>
            </a:pPr>
            <a:r>
              <a:t>The </a:t>
            </a:r>
            <a:r>
              <a:rPr b="1">
                <a:latin typeface="Consolas"/>
                <a:ea typeface="Consolas"/>
                <a:cs typeface="Consolas"/>
                <a:sym typeface="Consolas"/>
              </a:rPr>
              <a:t>object</a:t>
            </a:r>
            <a:r>
              <a:t> contains actual values instead of variables.</a:t>
            </a:r>
          </a:p>
        </p:txBody>
      </p:sp>
      <p:pic>
        <p:nvPicPr>
          <p:cNvPr id="433" name="pasted-image.tiff"/>
          <p:cNvPicPr>
            <a:picLocks noChangeAspect="1"/>
          </p:cNvPicPr>
          <p:nvPr/>
        </p:nvPicPr>
        <p:blipFill>
          <a:blip r:embed="rId2">
            <a:extLst/>
          </a:blip>
          <a:stretch>
            <a:fillRect/>
          </a:stretch>
        </p:blipFill>
        <p:spPr>
          <a:xfrm>
            <a:off x="7025671" y="1420899"/>
            <a:ext cx="5461001" cy="47117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body" idx="13"/>
          </p:nvPr>
        </p:nvSpPr>
        <p:spPr>
          <a:prstGeom prst="rect">
            <a:avLst/>
          </a:prstGeom>
        </p:spPr>
        <p:txBody>
          <a:bodyPr/>
          <a:lstStyle/>
          <a:p>
            <a:pPr/>
            <a:r>
              <a:t>Python: Interactive shells v scripts</a:t>
            </a:r>
          </a:p>
        </p:txBody>
      </p:sp>
      <p:sp>
        <p:nvSpPr>
          <p:cNvPr id="436" name="Shape 436"/>
          <p:cNvSpPr/>
          <p:nvPr>
            <p:ph type="body" idx="1"/>
          </p:nvPr>
        </p:nvSpPr>
        <p:spPr>
          <a:xfrm>
            <a:off x="635000" y="1588832"/>
            <a:ext cx="8170625" cy="5531833"/>
          </a:xfrm>
          <a:prstGeom prst="rect">
            <a:avLst/>
          </a:prstGeom>
        </p:spPr>
        <p:txBody>
          <a:bodyPr/>
          <a:lstStyle/>
          <a:p>
            <a:pPr marL="203200" indent="-203200">
              <a:buSzPct val="70000"/>
              <a:buFont typeface="Lucida Grande"/>
              <a:buChar char="‣"/>
              <a:defRPr sz="2500"/>
            </a:pPr>
            <a:r>
              <a:t>In our “Hello World!” python program, we are assuming that we are using an </a:t>
            </a:r>
            <a:r>
              <a:rPr b="1"/>
              <a:t>interactive shell</a:t>
            </a:r>
            <a:r>
              <a:t>, </a:t>
            </a:r>
          </a:p>
          <a:p>
            <a:pPr marL="203200" indent="-203200">
              <a:buSzPct val="70000"/>
              <a:buFont typeface="Lucida Grande"/>
              <a:buChar char="‣"/>
              <a:defRPr sz="2500"/>
            </a:pPr>
            <a:r>
              <a:t>In other words, we are writing code that is </a:t>
            </a:r>
            <a:r>
              <a:t>executed</a:t>
            </a:r>
            <a:r>
              <a:t> immediately by the Python interpreter.</a:t>
            </a:r>
          </a:p>
          <a:p>
            <a:pPr marL="203200" indent="-203200">
              <a:buSzPct val="70000"/>
              <a:buFont typeface="Lucida Grande"/>
              <a:buChar char="‣"/>
              <a:defRPr sz="2500"/>
            </a:pPr>
            <a:r>
              <a:t>We are able to "</a:t>
            </a:r>
            <a:r>
              <a:rPr i="1"/>
              <a:t>interact</a:t>
            </a:r>
            <a:r>
              <a:t>" with the results of the commands we pass. We can do this using a:</a:t>
            </a:r>
          </a:p>
          <a:p>
            <a:pPr marL="203200" indent="-203200">
              <a:buSzPct val="70000"/>
              <a:buFont typeface="Lucida Grande"/>
              <a:buChar char="‣"/>
              <a:defRPr sz="2500"/>
            </a:pPr>
          </a:p>
          <a:p>
            <a:pPr lvl="1">
              <a:defRPr sz="2500"/>
            </a:pPr>
            <a:r>
              <a:t>Python shell</a:t>
            </a:r>
          </a:p>
          <a:p>
            <a:pPr lvl="1">
              <a:defRPr sz="2500"/>
            </a:pPr>
            <a:r>
              <a:t>iPython shell</a:t>
            </a:r>
          </a:p>
          <a:p>
            <a:pPr lvl="1">
              <a:defRPr sz="2500"/>
            </a:pPr>
            <a:r>
              <a:t>Jupyter notebook</a:t>
            </a:r>
          </a:p>
        </p:txBody>
      </p:sp>
      <p:pic>
        <p:nvPicPr>
          <p:cNvPr id="437" name="pasted-image.tiff"/>
          <p:cNvPicPr>
            <a:picLocks noChangeAspect="1"/>
          </p:cNvPicPr>
          <p:nvPr/>
        </p:nvPicPr>
        <p:blipFill>
          <a:blip r:embed="rId2">
            <a:extLst/>
          </a:blip>
          <a:stretch>
            <a:fillRect/>
          </a:stretch>
        </p:blipFill>
        <p:spPr>
          <a:xfrm>
            <a:off x="8974105" y="1998849"/>
            <a:ext cx="2635156" cy="396327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body" idx="13"/>
          </p:nvPr>
        </p:nvSpPr>
        <p:spPr>
          <a:prstGeom prst="rect">
            <a:avLst/>
          </a:prstGeom>
        </p:spPr>
        <p:txBody>
          <a:bodyPr/>
          <a:lstStyle/>
          <a:p>
            <a:pPr/>
            <a:r>
              <a:t>Python Shell</a:t>
            </a:r>
          </a:p>
        </p:txBody>
      </p:sp>
      <p:sp>
        <p:nvSpPr>
          <p:cNvPr id="440" name="Shape 440"/>
          <p:cNvSpPr/>
          <p:nvPr>
            <p:ph type="body" idx="1"/>
          </p:nvPr>
        </p:nvSpPr>
        <p:spPr>
          <a:xfrm>
            <a:off x="635000" y="1588832"/>
            <a:ext cx="8170625" cy="5531833"/>
          </a:xfrm>
          <a:prstGeom prst="rect">
            <a:avLst/>
          </a:prstGeom>
        </p:spPr>
        <p:txBody>
          <a:bodyPr/>
          <a:lstStyle/>
          <a:p>
            <a:pPr marL="203200" indent="-203200">
              <a:buSzPct val="70000"/>
              <a:buFont typeface="Lucida Grande"/>
              <a:buChar char="‣"/>
              <a:defRPr sz="2500"/>
            </a:pPr>
            <a:r>
              <a:t>A python shell is similar to a Command Line Terminal and it can be launched by typing:</a:t>
            </a:r>
          </a:p>
          <a:p>
            <a:pPr marL="203200" indent="-203200">
              <a:buSzPct val="70000"/>
              <a:buFont typeface="Lucida Grande"/>
              <a:buChar char="‣"/>
              <a:defRPr b="1" sz="2500">
                <a:latin typeface="Consolas"/>
                <a:ea typeface="Consolas"/>
                <a:cs typeface="Consolas"/>
                <a:sym typeface="Consolas"/>
              </a:defRPr>
            </a:pPr>
            <a:r>
              <a:t>“python”</a:t>
            </a:r>
          </a:p>
        </p:txBody>
      </p:sp>
      <p:pic>
        <p:nvPicPr>
          <p:cNvPr id="441" name="pasted-image.tiff"/>
          <p:cNvPicPr>
            <a:picLocks noChangeAspect="1"/>
          </p:cNvPicPr>
          <p:nvPr/>
        </p:nvPicPr>
        <p:blipFill>
          <a:blip r:embed="rId2">
            <a:extLst/>
          </a:blip>
          <a:stretch>
            <a:fillRect/>
          </a:stretch>
        </p:blipFill>
        <p:spPr>
          <a:xfrm>
            <a:off x="8974105" y="1998849"/>
            <a:ext cx="2635156" cy="3963273"/>
          </a:xfrm>
          <a:prstGeom prst="rect">
            <a:avLst/>
          </a:prstGeom>
          <a:ln w="12700">
            <a:miter lim="400000"/>
          </a:ln>
        </p:spPr>
      </p:pic>
      <p:pic>
        <p:nvPicPr>
          <p:cNvPr id="442" name="Screen Shot 2016-07-23 at 18.49.15.jpg"/>
          <p:cNvPicPr>
            <a:picLocks noChangeAspect="1"/>
          </p:cNvPicPr>
          <p:nvPr/>
        </p:nvPicPr>
        <p:blipFill>
          <a:blip r:embed="rId3">
            <a:extLst/>
          </a:blip>
          <a:stretch>
            <a:fillRect/>
          </a:stretch>
        </p:blipFill>
        <p:spPr>
          <a:xfrm>
            <a:off x="567070" y="3047460"/>
            <a:ext cx="6542118" cy="389765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body" idx="13"/>
          </p:nvPr>
        </p:nvSpPr>
        <p:spPr>
          <a:prstGeom prst="rect">
            <a:avLst/>
          </a:prstGeom>
        </p:spPr>
        <p:txBody>
          <a:bodyPr/>
          <a:lstStyle/>
          <a:p>
            <a:pPr/>
            <a:r>
              <a:t>python shell</a:t>
            </a:r>
          </a:p>
        </p:txBody>
      </p:sp>
      <p:sp>
        <p:nvSpPr>
          <p:cNvPr id="445" name="Shape 445"/>
          <p:cNvSpPr/>
          <p:nvPr>
            <p:ph type="body" idx="1"/>
          </p:nvPr>
        </p:nvSpPr>
        <p:spPr>
          <a:xfrm>
            <a:off x="635000" y="1588832"/>
            <a:ext cx="8170625" cy="5531833"/>
          </a:xfrm>
          <a:prstGeom prst="rect">
            <a:avLst/>
          </a:prstGeom>
        </p:spPr>
        <p:txBody>
          <a:bodyPr/>
          <a:lstStyle/>
          <a:p>
            <a:pPr marL="203200" indent="-203200">
              <a:buSzPct val="70000"/>
              <a:buFont typeface="Lucida Grande"/>
              <a:buChar char="‣"/>
              <a:defRPr sz="2500"/>
            </a:pPr>
            <a:r>
              <a:t>A python shell is more interesting than a plain terminal, providing syntax coloring and shortcuts to interact with our code. It can be launched with:</a:t>
            </a:r>
          </a:p>
          <a:p>
            <a:pPr marL="203200" indent="-203200">
              <a:buSzPct val="70000"/>
              <a:buFont typeface="Lucida Grande"/>
              <a:buChar char="‣"/>
              <a:defRPr b="1" sz="2500">
                <a:latin typeface="Consolas"/>
                <a:ea typeface="Consolas"/>
                <a:cs typeface="Consolas"/>
                <a:sym typeface="Consolas"/>
              </a:defRPr>
            </a:pPr>
            <a:r>
              <a:t>“ipython"</a:t>
            </a:r>
          </a:p>
        </p:txBody>
      </p:sp>
      <p:pic>
        <p:nvPicPr>
          <p:cNvPr id="446" name="pasted-image.tiff"/>
          <p:cNvPicPr>
            <a:picLocks noChangeAspect="1"/>
          </p:cNvPicPr>
          <p:nvPr/>
        </p:nvPicPr>
        <p:blipFill>
          <a:blip r:embed="rId2">
            <a:extLst/>
          </a:blip>
          <a:stretch>
            <a:fillRect/>
          </a:stretch>
        </p:blipFill>
        <p:spPr>
          <a:xfrm>
            <a:off x="8974105" y="1998849"/>
            <a:ext cx="2635156" cy="3963273"/>
          </a:xfrm>
          <a:prstGeom prst="rect">
            <a:avLst/>
          </a:prstGeom>
          <a:ln w="12700">
            <a:miter lim="400000"/>
          </a:ln>
        </p:spPr>
      </p:pic>
      <p:pic>
        <p:nvPicPr>
          <p:cNvPr id="447" name="Screen Shot 2016-07-23 at 18.52.15.jpg"/>
          <p:cNvPicPr>
            <a:picLocks noChangeAspect="1"/>
          </p:cNvPicPr>
          <p:nvPr/>
        </p:nvPicPr>
        <p:blipFill>
          <a:blip r:embed="rId3">
            <a:extLst/>
          </a:blip>
          <a:stretch>
            <a:fillRect/>
          </a:stretch>
        </p:blipFill>
        <p:spPr>
          <a:xfrm>
            <a:off x="685659" y="3386341"/>
            <a:ext cx="6307205" cy="368357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body" idx="13"/>
          </p:nvPr>
        </p:nvSpPr>
        <p:spPr>
          <a:prstGeom prst="rect">
            <a:avLst/>
          </a:prstGeom>
        </p:spPr>
        <p:txBody>
          <a:bodyPr/>
          <a:lstStyle/>
          <a:p>
            <a:pPr/>
            <a:r>
              <a:t>Python: Interactive shells v scripts</a:t>
            </a:r>
          </a:p>
        </p:txBody>
      </p:sp>
      <p:sp>
        <p:nvSpPr>
          <p:cNvPr id="450" name="Shape 450"/>
          <p:cNvSpPr/>
          <p:nvPr>
            <p:ph type="body" idx="1"/>
          </p:nvPr>
        </p:nvSpPr>
        <p:spPr>
          <a:xfrm>
            <a:off x="635000" y="1588832"/>
            <a:ext cx="8170625" cy="5531833"/>
          </a:xfrm>
          <a:prstGeom prst="rect">
            <a:avLst/>
          </a:prstGeom>
        </p:spPr>
        <p:txBody>
          <a:bodyPr/>
          <a:lstStyle/>
          <a:p>
            <a:pPr marL="203200" indent="-203200">
              <a:buSzPct val="70000"/>
              <a:buFont typeface="Lucida Grande"/>
              <a:buChar char="‣"/>
              <a:defRPr sz="2500"/>
            </a:pPr>
            <a:r>
              <a:t>Sometimes we do not need to interact with our Python code. </a:t>
            </a:r>
          </a:p>
          <a:p>
            <a:pPr marL="203200" indent="-203200">
              <a:buSzPct val="70000"/>
              <a:buFont typeface="Lucida Grande"/>
              <a:buChar char="‣"/>
              <a:defRPr sz="2500"/>
            </a:pPr>
          </a:p>
          <a:p>
            <a:pPr marL="203200" indent="-203200">
              <a:buSzPct val="70000"/>
              <a:buFont typeface="Lucida Grande"/>
              <a:buChar char="‣"/>
              <a:defRPr sz="2500"/>
            </a:pPr>
            <a:r>
              <a:t>Instead, we may want to execute a program and simply get results.</a:t>
            </a:r>
          </a:p>
          <a:p>
            <a:pPr marL="203200" indent="-203200">
              <a:buSzPct val="70000"/>
              <a:buFont typeface="Lucida Grande"/>
              <a:buChar char="‣"/>
              <a:defRPr sz="2500"/>
            </a:pPr>
          </a:p>
          <a:p>
            <a:pPr marL="203200" indent="-203200">
              <a:buSzPct val="70000"/>
              <a:buFont typeface="Lucida Grande"/>
              <a:buChar char="‣"/>
              <a:defRPr sz="2500"/>
            </a:pPr>
            <a:r>
              <a:t>In those cases, we need to create a Python </a:t>
            </a:r>
            <a:r>
              <a:t>script</a:t>
            </a:r>
            <a:r>
              <a:t>. </a:t>
            </a:r>
            <a:br/>
          </a:p>
          <a:p>
            <a:pPr marL="203200" indent="-203200">
              <a:buSzPct val="70000"/>
              <a:buFont typeface="Lucida Grande"/>
              <a:buChar char="‣"/>
              <a:defRPr sz="2500"/>
            </a:pPr>
            <a:r>
              <a:t>To do so, we can use a text editor of our choice and save the code in a file with extension “</a:t>
            </a:r>
            <a:r>
              <a:rPr>
                <a:latin typeface="Andale Mono"/>
                <a:ea typeface="Andale Mono"/>
                <a:cs typeface="Andale Mono"/>
                <a:sym typeface="Andale Mono"/>
              </a:rPr>
              <a:t>.py</a:t>
            </a:r>
            <a:r>
              <a:t>”.</a:t>
            </a:r>
          </a:p>
        </p:txBody>
      </p:sp>
      <p:pic>
        <p:nvPicPr>
          <p:cNvPr id="451" name="pasted-image.tiff"/>
          <p:cNvPicPr>
            <a:picLocks noChangeAspect="1"/>
          </p:cNvPicPr>
          <p:nvPr/>
        </p:nvPicPr>
        <p:blipFill>
          <a:blip r:embed="rId2">
            <a:extLst/>
          </a:blip>
          <a:stretch>
            <a:fillRect/>
          </a:stretch>
        </p:blipFill>
        <p:spPr>
          <a:xfrm>
            <a:off x="9478276" y="2222500"/>
            <a:ext cx="2857501" cy="28575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body" idx="13"/>
          </p:nvPr>
        </p:nvSpPr>
        <p:spPr>
          <a:prstGeom prst="rect">
            <a:avLst/>
          </a:prstGeom>
        </p:spPr>
        <p:txBody>
          <a:bodyPr/>
          <a:lstStyle/>
          <a:p>
            <a:pPr/>
            <a:r>
              <a:t>Python script</a:t>
            </a:r>
          </a:p>
        </p:txBody>
      </p:sp>
      <p:sp>
        <p:nvSpPr>
          <p:cNvPr id="454" name="Shape 454"/>
          <p:cNvSpPr/>
          <p:nvPr>
            <p:ph type="body" sz="quarter" idx="1"/>
          </p:nvPr>
        </p:nvSpPr>
        <p:spPr>
          <a:xfrm>
            <a:off x="635000" y="1266814"/>
            <a:ext cx="11286328" cy="982339"/>
          </a:xfrm>
          <a:prstGeom prst="rect">
            <a:avLst/>
          </a:prstGeom>
        </p:spPr>
        <p:txBody>
          <a:bodyPr/>
          <a:lstStyle/>
          <a:p>
            <a:pPr marL="203200" indent="-203200">
              <a:buSzPct val="70000"/>
              <a:buFont typeface="Lucida Grande"/>
              <a:buChar char="‣"/>
              <a:defRPr sz="2500"/>
            </a:pPr>
            <a:r>
              <a:t>A barebones script for the "Hello World!" program (saved to a file called `</a:t>
            </a:r>
            <a:r>
              <a:rPr>
                <a:latin typeface="Andale Mono"/>
                <a:ea typeface="Andale Mono"/>
                <a:cs typeface="Andale Mono"/>
                <a:sym typeface="Andale Mono"/>
              </a:rPr>
              <a:t>hi.py</a:t>
            </a:r>
            <a:r>
              <a:t>`) looks like this:</a:t>
            </a:r>
          </a:p>
        </p:txBody>
      </p:sp>
      <p:pic>
        <p:nvPicPr>
          <p:cNvPr id="455" name="Screen Shot 2016-07-23 at 18.20.10.jpg"/>
          <p:cNvPicPr>
            <a:picLocks noChangeAspect="1"/>
          </p:cNvPicPr>
          <p:nvPr/>
        </p:nvPicPr>
        <p:blipFill>
          <a:blip r:embed="rId2">
            <a:extLst/>
          </a:blip>
          <a:stretch>
            <a:fillRect/>
          </a:stretch>
        </p:blipFill>
        <p:spPr>
          <a:xfrm>
            <a:off x="372984" y="2012135"/>
            <a:ext cx="12776201" cy="1879601"/>
          </a:xfrm>
          <a:prstGeom prst="rect">
            <a:avLst/>
          </a:prstGeom>
          <a:ln w="12700">
            <a:miter lim="400000"/>
          </a:ln>
        </p:spPr>
      </p:pic>
      <p:pic>
        <p:nvPicPr>
          <p:cNvPr id="456" name="Screen Shot 2016-07-23 at 19.08.52.jpg"/>
          <p:cNvPicPr>
            <a:picLocks noChangeAspect="1"/>
          </p:cNvPicPr>
          <p:nvPr/>
        </p:nvPicPr>
        <p:blipFill>
          <a:blip r:embed="rId3">
            <a:extLst/>
          </a:blip>
          <a:stretch>
            <a:fillRect/>
          </a:stretch>
        </p:blipFill>
        <p:spPr>
          <a:xfrm>
            <a:off x="666462" y="5265685"/>
            <a:ext cx="3198323" cy="1550208"/>
          </a:xfrm>
          <a:prstGeom prst="rect">
            <a:avLst/>
          </a:prstGeom>
          <a:ln w="12700">
            <a:miter lim="400000"/>
          </a:ln>
        </p:spPr>
      </p:pic>
      <p:sp>
        <p:nvSpPr>
          <p:cNvPr id="457" name="Shape 457"/>
          <p:cNvSpPr/>
          <p:nvPr/>
        </p:nvSpPr>
        <p:spPr>
          <a:xfrm>
            <a:off x="635000" y="3910114"/>
            <a:ext cx="11286328" cy="982339"/>
          </a:xfrm>
          <a:prstGeom prst="rect">
            <a:avLst/>
          </a:prstGeom>
          <a:ln w="12700"/>
          <a:extLst>
            <a:ext uri="{C572A759-6A51-4108-AA02-DFA0A04FC94B}">
              <ma14:wrappingTextBoxFlag xmlns:ma14="http://schemas.microsoft.com/office/mac/drawingml/2011/main" val="1"/>
            </a:ext>
          </a:extLst>
        </p:spPr>
        <p:txBody>
          <a:bodyPr lIns="0" tIns="0" rIns="0" bIns="0"/>
          <a:lstStyle>
            <a:lvl1pPr marL="203200" indent="-203200" defTabSz="647700">
              <a:spcBef>
                <a:spcPts val="1000"/>
              </a:spcBef>
              <a:buSzPct val="70000"/>
              <a:buFont typeface="Lucida Grande"/>
              <a:buChar char="‣"/>
              <a:defRPr sz="2500">
                <a:solidFill>
                  <a:srgbClr val="000000"/>
                </a:solidFill>
                <a:uFill>
                  <a:solidFill>
                    <a:srgbClr val="000000"/>
                  </a:solidFill>
                </a:uFill>
              </a:defRPr>
            </a:lvl1pPr>
          </a:lstStyle>
          <a:p>
            <a:pPr/>
            <a:r>
              <a:t>To run the script by passing it as a command to the Python interpreter we need to write: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body" idx="13"/>
          </p:nvPr>
        </p:nvSpPr>
        <p:spPr>
          <a:xfrm>
            <a:off x="635000" y="5778500"/>
            <a:ext cx="11734800" cy="1290822"/>
          </a:xfrm>
          <a:prstGeom prst="rect">
            <a:avLst/>
          </a:prstGeom>
        </p:spPr>
        <p:txBody>
          <a:bodyPr/>
          <a:lstStyle/>
          <a:p>
            <a:pPr defTabSz="1308100">
              <a:lnSpc>
                <a:spcPts val="3400"/>
              </a:lnSpc>
              <a:defRPr sz="2800">
                <a:solidFill>
                  <a:srgbClr val="E52123"/>
                </a:solidFill>
              </a:defRPr>
            </a:pPr>
            <a:r>
              <a:t>Greg Baker</a:t>
            </a:r>
          </a:p>
          <a:p>
            <a:pPr defTabSz="1308100">
              <a:lnSpc>
                <a:spcPts val="3400"/>
              </a:lnSpc>
              <a:defRPr sz="2800">
                <a:solidFill>
                  <a:srgbClr val="EAEAEA"/>
                </a:solidFill>
              </a:defRPr>
            </a:pPr>
            <a:r>
              <a:t>Director &amp; Head of AI</a:t>
            </a:r>
          </a:p>
          <a:p>
            <a:pPr defTabSz="1308100">
              <a:lnSpc>
                <a:spcPts val="3400"/>
              </a:lnSpc>
              <a:defRPr sz="2800">
                <a:solidFill>
                  <a:srgbClr val="EAEAEA"/>
                </a:solidFill>
              </a:defRPr>
            </a:pPr>
            <a:r>
              <a:t>IFOST, Queckt, BigInsights</a:t>
            </a:r>
          </a:p>
        </p:txBody>
      </p:sp>
      <p:sp>
        <p:nvSpPr>
          <p:cNvPr id="289" name="Shape 289"/>
          <p:cNvSpPr/>
          <p:nvPr>
            <p:ph type="body" idx="14"/>
          </p:nvPr>
        </p:nvSpPr>
        <p:spPr>
          <a:xfrm>
            <a:off x="635000" y="1574800"/>
            <a:ext cx="11734800" cy="4389120"/>
          </a:xfrm>
          <a:prstGeom prst="rect">
            <a:avLst/>
          </a:prstGeom>
        </p:spPr>
        <p:txBody>
          <a:bodyPr/>
          <a:lstStyle/>
          <a:p>
            <a:pPr>
              <a:lnSpc>
                <a:spcPct val="70000"/>
              </a:lnSpc>
            </a:pPr>
            <a:r>
              <a:t>PYTHON PROGRAMMING</a:t>
            </a:r>
            <a:br/>
            <a:r>
              <a:t>101</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body" idx="13"/>
          </p:nvPr>
        </p:nvSpPr>
        <p:spPr>
          <a:prstGeom prst="rect">
            <a:avLst/>
          </a:prstGeom>
        </p:spPr>
        <p:txBody>
          <a:bodyPr/>
          <a:lstStyle/>
          <a:p>
            <a:pPr/>
            <a:r>
              <a:t>Jupyter notebook</a:t>
            </a:r>
          </a:p>
        </p:txBody>
      </p:sp>
      <p:sp>
        <p:nvSpPr>
          <p:cNvPr id="460" name="Shape 460"/>
          <p:cNvSpPr/>
          <p:nvPr>
            <p:ph type="body" idx="1"/>
          </p:nvPr>
        </p:nvSpPr>
        <p:spPr>
          <a:xfrm>
            <a:off x="635000" y="1588832"/>
            <a:ext cx="8170625" cy="5531833"/>
          </a:xfrm>
          <a:prstGeom prst="rect">
            <a:avLst/>
          </a:prstGeom>
        </p:spPr>
        <p:txBody>
          <a:bodyPr/>
          <a:lstStyle/>
          <a:p>
            <a:pPr marL="203200" indent="-203200">
              <a:buSzPct val="70000"/>
              <a:buFont typeface="Lucida Grande"/>
              <a:buChar char="‣"/>
              <a:defRPr sz="2500"/>
            </a:pPr>
            <a:r>
              <a:t>A Jupyter notebook is a web interface that let’s us use formatting along side our code. It is the extremely common and very useful! You can launch it by typing:</a:t>
            </a:r>
          </a:p>
          <a:p>
            <a:pPr marL="203200" indent="-203200">
              <a:buSzPct val="70000"/>
              <a:buFont typeface="Lucida Grande"/>
              <a:buChar char="‣"/>
              <a:defRPr b="1" sz="2500">
                <a:latin typeface="Consolas"/>
                <a:ea typeface="Consolas"/>
                <a:cs typeface="Consolas"/>
                <a:sym typeface="Consolas"/>
              </a:defRPr>
            </a:pPr>
            <a:r>
              <a:t>“jupyter notebook”</a:t>
            </a:r>
          </a:p>
        </p:txBody>
      </p:sp>
      <p:pic>
        <p:nvPicPr>
          <p:cNvPr id="461" name="pasted-image.tiff"/>
          <p:cNvPicPr>
            <a:picLocks noChangeAspect="1"/>
          </p:cNvPicPr>
          <p:nvPr/>
        </p:nvPicPr>
        <p:blipFill>
          <a:blip r:embed="rId2">
            <a:extLst/>
          </a:blip>
          <a:stretch>
            <a:fillRect/>
          </a:stretch>
        </p:blipFill>
        <p:spPr>
          <a:xfrm>
            <a:off x="8974105" y="1998849"/>
            <a:ext cx="2635156" cy="3963273"/>
          </a:xfrm>
          <a:prstGeom prst="rect">
            <a:avLst/>
          </a:prstGeom>
          <a:ln w="12700">
            <a:miter lim="400000"/>
          </a:ln>
        </p:spPr>
      </p:pic>
      <p:pic>
        <p:nvPicPr>
          <p:cNvPr id="462" name="Screen Shot 2016-07-23 at 18.55.01.jpg"/>
          <p:cNvPicPr>
            <a:picLocks noChangeAspect="1"/>
          </p:cNvPicPr>
          <p:nvPr/>
        </p:nvPicPr>
        <p:blipFill>
          <a:blip r:embed="rId3">
            <a:extLst/>
          </a:blip>
          <a:stretch>
            <a:fillRect/>
          </a:stretch>
        </p:blipFill>
        <p:spPr>
          <a:xfrm>
            <a:off x="748422" y="3397632"/>
            <a:ext cx="7494756" cy="3352434"/>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64" name="Shape 464"/>
          <p:cNvSpPr/>
          <p:nvPr>
            <p:ph type="body" idx="13"/>
          </p:nvPr>
        </p:nvSpPr>
        <p:spPr>
          <a:prstGeom prst="rect">
            <a:avLst/>
          </a:prstGeom>
        </p:spPr>
        <p:txBody>
          <a:bodyPr/>
          <a:lstStyle/>
          <a:p>
            <a:pPr/>
            <a:r>
              <a:t>SCRIPT EDITORS and IDE</a:t>
            </a:r>
          </a:p>
        </p:txBody>
      </p:sp>
      <p:sp>
        <p:nvSpPr>
          <p:cNvPr id="465" name="Shape 465"/>
          <p:cNvSpPr/>
          <p:nvPr>
            <p:ph type="body" idx="1"/>
          </p:nvPr>
        </p:nvSpPr>
        <p:spPr>
          <a:xfrm>
            <a:off x="635000" y="1266814"/>
            <a:ext cx="8936391" cy="5964965"/>
          </a:xfrm>
          <a:prstGeom prst="rect">
            <a:avLst/>
          </a:prstGeom>
        </p:spPr>
        <p:txBody>
          <a:bodyPr/>
          <a:lstStyle/>
          <a:p>
            <a:pPr marL="203200" indent="-203200">
              <a:buSzPct val="70000"/>
              <a:buFont typeface="Lucida Grande"/>
              <a:buChar char="‣"/>
              <a:defRPr sz="2500"/>
            </a:pPr>
          </a:p>
          <a:p>
            <a:pPr marL="203200" indent="-203200">
              <a:buSzPct val="70000"/>
              <a:buFont typeface="Lucida Grande"/>
              <a:buChar char="‣"/>
              <a:defRPr sz="2500"/>
            </a:pPr>
            <a:r>
              <a:t>Some common plain text editors include:</a:t>
            </a:r>
          </a:p>
          <a:p>
            <a:pPr lvl="1">
              <a:defRPr sz="2500"/>
            </a:pPr>
            <a:r>
              <a:t>Atom</a:t>
            </a:r>
          </a:p>
          <a:p>
            <a:pPr lvl="1">
              <a:defRPr sz="2500"/>
            </a:pPr>
            <a:r>
              <a:t>NotePad (Win), NotePad++ (Win)</a:t>
            </a:r>
          </a:p>
          <a:p>
            <a:pPr lvl="1">
              <a:defRPr sz="2500"/>
            </a:pPr>
            <a:r>
              <a:t>TextEdit (Mac), TextWrangler (Mac).</a:t>
            </a:r>
          </a:p>
          <a:p>
            <a:pPr lvl="1">
              <a:defRPr sz="2500"/>
            </a:pPr>
            <a:r>
              <a:t>Nano (Linux, Mac)</a:t>
            </a:r>
          </a:p>
        </p:txBody>
      </p:sp>
      <p:pic>
        <p:nvPicPr>
          <p:cNvPr id="466" name="pasted-image.tiff"/>
          <p:cNvPicPr>
            <a:picLocks noChangeAspect="1"/>
          </p:cNvPicPr>
          <p:nvPr/>
        </p:nvPicPr>
        <p:blipFill>
          <a:blip r:embed="rId2">
            <a:extLst/>
          </a:blip>
          <a:stretch>
            <a:fillRect/>
          </a:stretch>
        </p:blipFill>
        <p:spPr>
          <a:xfrm>
            <a:off x="9478276" y="2222500"/>
            <a:ext cx="2857501" cy="28575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body" idx="13"/>
          </p:nvPr>
        </p:nvSpPr>
        <p:spPr>
          <a:prstGeom prst="rect">
            <a:avLst/>
          </a:prstGeom>
        </p:spPr>
        <p:txBody>
          <a:bodyPr/>
          <a:lstStyle/>
          <a:p>
            <a:pPr/>
            <a:r>
              <a:t>SCRIPT EDITORS and IDE</a:t>
            </a:r>
          </a:p>
        </p:txBody>
      </p:sp>
      <p:sp>
        <p:nvSpPr>
          <p:cNvPr id="469" name="Shape 469"/>
          <p:cNvSpPr/>
          <p:nvPr>
            <p:ph type="body" idx="1"/>
          </p:nvPr>
        </p:nvSpPr>
        <p:spPr>
          <a:xfrm>
            <a:off x="635000" y="1266814"/>
            <a:ext cx="8936391" cy="5964965"/>
          </a:xfrm>
          <a:prstGeom prst="rect">
            <a:avLst/>
          </a:prstGeom>
        </p:spPr>
        <p:txBody>
          <a:bodyPr/>
          <a:lstStyle/>
          <a:p>
            <a:pPr marL="203200" indent="-203200">
              <a:buSzPct val="70000"/>
              <a:buFont typeface="Lucida Grande"/>
              <a:buChar char="‣"/>
              <a:defRPr sz="2500"/>
            </a:pPr>
          </a:p>
          <a:p>
            <a:pPr marL="203200" indent="-203200">
              <a:buSzPct val="70000"/>
              <a:buFont typeface="Lucida Grande"/>
              <a:buChar char="‣"/>
              <a:defRPr sz="2500"/>
            </a:pPr>
            <a:r>
              <a:t>Integrated development environments (IDEs) provide comprehensive facilities for computer programmers involved in software development.</a:t>
            </a:r>
          </a:p>
          <a:p>
            <a:pPr lvl="1">
              <a:defRPr sz="2500" u="sng">
                <a:solidFill>
                  <a:schemeClr val="accent1"/>
                </a:solidFill>
              </a:defRPr>
            </a:pPr>
            <a:r>
              <a:rPr>
                <a:hlinkClick r:id="rId2" invalidUrl="" action="" tgtFrame="" tooltip="" history="1" highlightClick="0" endSnd="0"/>
              </a:rPr>
              <a:t>PyCharm</a:t>
            </a:r>
          </a:p>
          <a:p>
            <a:pPr lvl="1">
              <a:defRPr sz="2500"/>
            </a:pPr>
            <a:r>
              <a:t>Eclipse with </a:t>
            </a:r>
            <a:r>
              <a:rPr u="sng">
                <a:solidFill>
                  <a:schemeClr val="accent1"/>
                </a:solidFill>
                <a:uFill>
                  <a:solidFill>
                    <a:srgbClr val="4183C4"/>
                  </a:solidFill>
                </a:uFill>
                <a:hlinkClick r:id="rId3" invalidUrl="" action="" tgtFrame="" tooltip="" history="1" highlightClick="0" endSnd="0"/>
              </a:rPr>
              <a:t>PyDev</a:t>
            </a:r>
          </a:p>
          <a:p>
            <a:pPr lvl="1">
              <a:defRPr sz="2500" u="sng">
                <a:solidFill>
                  <a:schemeClr val="accent1"/>
                </a:solidFill>
              </a:defRPr>
            </a:pPr>
            <a:r>
              <a:rPr>
                <a:hlinkClick r:id="rId4" invalidUrl="" action="" tgtFrame="" tooltip="" history="1" highlightClick="0" endSnd="0"/>
              </a:rPr>
              <a:t>Atom</a:t>
            </a:r>
          </a:p>
          <a:p>
            <a:pPr lvl="1">
              <a:defRPr sz="2500"/>
            </a:pPr>
            <a:r>
              <a:t>Spyder (included in Anaconda)</a:t>
            </a:r>
          </a:p>
        </p:txBody>
      </p:sp>
      <p:pic>
        <p:nvPicPr>
          <p:cNvPr id="470" name="pasted-image.tiff"/>
          <p:cNvPicPr>
            <a:picLocks noChangeAspect="1"/>
          </p:cNvPicPr>
          <p:nvPr/>
        </p:nvPicPr>
        <p:blipFill>
          <a:blip r:embed="rId5">
            <a:extLst/>
          </a:blip>
          <a:stretch>
            <a:fillRect/>
          </a:stretch>
        </p:blipFill>
        <p:spPr>
          <a:xfrm>
            <a:off x="9478276" y="2222500"/>
            <a:ext cx="2857501" cy="28575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2" name="Shape 472"/>
          <p:cNvSpPr/>
          <p:nvPr>
            <p:ph type="body" idx="13"/>
          </p:nvPr>
        </p:nvSpPr>
        <p:spPr>
          <a:prstGeom prst="rect">
            <a:avLst/>
          </a:prstGeom>
        </p:spPr>
        <p:txBody>
          <a:bodyPr/>
          <a:lstStyle/>
          <a:p>
            <a:pPr/>
            <a:r>
              <a:t>Instructions</a:t>
            </a:r>
          </a:p>
        </p:txBody>
      </p:sp>
      <p:sp>
        <p:nvSpPr>
          <p:cNvPr id="473" name="Shape 473"/>
          <p:cNvSpPr/>
          <p:nvPr>
            <p:ph type="body" sz="quarter" idx="1"/>
          </p:nvPr>
        </p:nvSpPr>
        <p:spPr>
          <a:xfrm>
            <a:off x="635000" y="2116175"/>
            <a:ext cx="11734800" cy="899060"/>
          </a:xfrm>
          <a:prstGeom prst="rect">
            <a:avLst/>
          </a:prstGeom>
        </p:spPr>
        <p:txBody>
          <a:bodyPr/>
          <a:lstStyle>
            <a:lvl1pPr marL="203200" indent="-203200">
              <a:buSzPct val="70000"/>
              <a:buFont typeface="Lucida Grande"/>
              <a:buChar char="‣"/>
              <a:defRPr sz="2500"/>
            </a:lvl1pPr>
          </a:lstStyle>
          <a:p>
            <a:pPr/>
            <a:r>
              <a:t>We recommend using a Jupyter notebook for this practice.</a:t>
            </a:r>
          </a:p>
        </p:txBody>
      </p:sp>
      <p:sp>
        <p:nvSpPr>
          <p:cNvPr id="474" name="Shape 474"/>
          <p:cNvSpPr/>
          <p:nvPr/>
        </p:nvSpPr>
        <p:spPr>
          <a:xfrm>
            <a:off x="627757" y="2823781"/>
            <a:ext cx="11212191" cy="289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647700">
              <a:spcBef>
                <a:spcPts val="1000"/>
              </a:spcBef>
              <a:buSzPct val="100000"/>
              <a:buAutoNum type="arabicPeriod" startAt="1"/>
              <a:defRPr sz="2500">
                <a:solidFill>
                  <a:srgbClr val="000000"/>
                </a:solidFill>
                <a:uFill>
                  <a:solidFill>
                    <a:srgbClr val="000000"/>
                  </a:solidFill>
                </a:uFill>
              </a:defRPr>
            </a:pPr>
            <a:r>
              <a:t> Open Jupyter: in a terminal type: </a:t>
            </a:r>
            <a:r>
              <a:rPr>
                <a:latin typeface="Andale Mono"/>
                <a:ea typeface="Andale Mono"/>
                <a:cs typeface="Andale Mono"/>
                <a:sym typeface="Andale Mono"/>
              </a:rPr>
              <a:t>`jupyter notebook`</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Navigate to an appropriate folder where your work will be saved</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On the top-right-hand-side click in the button called "New" and select "</a:t>
            </a:r>
            <a:r>
              <a:rPr>
                <a:latin typeface="Andale Mono"/>
                <a:ea typeface="Andale Mono"/>
                <a:cs typeface="Andale Mono"/>
                <a:sym typeface="Andale Mono"/>
              </a:rPr>
              <a:t>Python 2</a:t>
            </a:r>
            <a:r>
              <a:t>” or “</a:t>
            </a:r>
            <a:r>
              <a:rPr>
                <a:latin typeface="Andale Mono"/>
                <a:ea typeface="Andale Mono"/>
                <a:cs typeface="Andale Mono"/>
                <a:sym typeface="Andale Mono"/>
              </a:rPr>
              <a:t>Root</a:t>
            </a:r>
            <a:r>
              <a:t>” (depending on your installation of Python)</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Voilà, you are ready to type the commands we will cover</a:t>
            </a:r>
          </a:p>
        </p:txBody>
      </p:sp>
      <p:pic>
        <p:nvPicPr>
          <p:cNvPr id="475" name="pasted-image.png"/>
          <p:cNvPicPr>
            <a:picLocks noChangeAspect="1"/>
          </p:cNvPicPr>
          <p:nvPr/>
        </p:nvPicPr>
        <p:blipFill>
          <a:blip r:embed="rId2">
            <a:extLst/>
          </a:blip>
          <a:srcRect l="3730" t="18619" r="1428" b="16327"/>
          <a:stretch>
            <a:fillRect/>
          </a:stretch>
        </p:blipFill>
        <p:spPr>
          <a:xfrm>
            <a:off x="8871247" y="7937"/>
            <a:ext cx="4134822" cy="1889304"/>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 name="Shape 477"/>
          <p:cNvSpPr/>
          <p:nvPr>
            <p:ph type="body" idx="13"/>
          </p:nvPr>
        </p:nvSpPr>
        <p:spPr>
          <a:xfrm>
            <a:off x="5289981" y="2605257"/>
            <a:ext cx="2338369" cy="431801"/>
          </a:xfrm>
          <a:prstGeom prst="rect">
            <a:avLst/>
          </a:prstGeom>
        </p:spPr>
        <p:txBody>
          <a:bodyPr/>
          <a:lstStyle/>
          <a:p>
            <a:pPr/>
            <a:r>
              <a:t>Let’s DO IT</a:t>
            </a:r>
          </a:p>
        </p:txBody>
      </p:sp>
      <p:sp>
        <p:nvSpPr>
          <p:cNvPr id="478" name="Shape 478"/>
          <p:cNvSpPr/>
          <p:nvPr/>
        </p:nvSpPr>
        <p:spPr>
          <a:xfrm>
            <a:off x="3807271" y="3490834"/>
            <a:ext cx="530378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a:solidFill>
                  <a:srgbClr val="000000"/>
                </a:solidFill>
              </a:defRPr>
            </a:pPr>
            <a:r>
              <a:t>Start Jupyter</a:t>
            </a:r>
          </a:p>
          <a:p>
            <a:pPr algn="ctr">
              <a:defRPr>
                <a:solidFill>
                  <a:srgbClr val="000000"/>
                </a:solidFill>
              </a:defRPr>
            </a:pPr>
            <a:r>
              <a:t>Write a snippet that says “Hello World”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body" idx="13"/>
          </p:nvPr>
        </p:nvSpPr>
        <p:spPr>
          <a:prstGeom prst="rect">
            <a:avLst/>
          </a:prstGeom>
        </p:spPr>
        <p:txBody>
          <a:bodyPr/>
          <a:lstStyle/>
          <a:p>
            <a:pPr/>
            <a:r>
              <a:t>Python script</a:t>
            </a:r>
          </a:p>
        </p:txBody>
      </p:sp>
      <p:sp>
        <p:nvSpPr>
          <p:cNvPr id="481" name="Shape 481"/>
          <p:cNvSpPr/>
          <p:nvPr>
            <p:ph type="body" sz="half" idx="1"/>
          </p:nvPr>
        </p:nvSpPr>
        <p:spPr>
          <a:xfrm>
            <a:off x="635000" y="1501982"/>
            <a:ext cx="11286328" cy="2014672"/>
          </a:xfrm>
          <a:prstGeom prst="rect">
            <a:avLst/>
          </a:prstGeom>
        </p:spPr>
        <p:txBody>
          <a:bodyPr/>
          <a:lstStyle/>
          <a:p>
            <a:pPr marL="203200" indent="-203200">
              <a:buSzPct val="70000"/>
              <a:buFont typeface="Lucida Grande"/>
              <a:buChar char="‣"/>
              <a:defRPr sz="2500"/>
            </a:pPr>
            <a:r>
              <a:t>Unlike other languages, there's no </a:t>
            </a:r>
            <a:r>
              <a:rPr>
                <a:latin typeface="Andale Mono"/>
                <a:ea typeface="Andale Mono"/>
                <a:cs typeface="Andale Mono"/>
                <a:sym typeface="Andale Mono"/>
              </a:rPr>
              <a:t>main()</a:t>
            </a:r>
            <a:r>
              <a:t> function that gets run automatically</a:t>
            </a:r>
          </a:p>
          <a:p>
            <a:pPr marL="203200" indent="-203200">
              <a:buSzPct val="70000"/>
              <a:buFont typeface="Lucida Grande"/>
              <a:buChar char="‣"/>
              <a:defRPr sz="2500"/>
            </a:pPr>
            <a:r>
              <a:t>the </a:t>
            </a:r>
            <a:r>
              <a:rPr>
                <a:latin typeface="Andale Mono"/>
                <a:ea typeface="Andale Mono"/>
                <a:cs typeface="Andale Mono"/>
                <a:sym typeface="Andale Mono"/>
              </a:rPr>
              <a:t>main()</a:t>
            </a:r>
            <a:r>
              <a:t> function is implicitly all the code at the top level.</a:t>
            </a:r>
          </a:p>
          <a:p>
            <a:pPr marL="203200" indent="-203200">
              <a:buSzPct val="70000"/>
              <a:buFont typeface="Lucida Grande"/>
              <a:buChar char="‣"/>
              <a:defRPr sz="2500"/>
            </a:pPr>
            <a:r>
              <a:t>A more sophisticated version of the “Hello World!” program is as follows:</a:t>
            </a:r>
          </a:p>
        </p:txBody>
      </p:sp>
      <p:pic>
        <p:nvPicPr>
          <p:cNvPr id="482" name="Screen Shot 2016-07-23 at 19.12.01.jpg"/>
          <p:cNvPicPr>
            <a:picLocks noChangeAspect="1"/>
          </p:cNvPicPr>
          <p:nvPr/>
        </p:nvPicPr>
        <p:blipFill>
          <a:blip r:embed="rId3">
            <a:extLst/>
          </a:blip>
          <a:stretch>
            <a:fillRect/>
          </a:stretch>
        </p:blipFill>
        <p:spPr>
          <a:xfrm>
            <a:off x="393700" y="3078153"/>
            <a:ext cx="12217400" cy="342900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ph type="body" idx="13"/>
          </p:nvPr>
        </p:nvSpPr>
        <p:spPr>
          <a:prstGeom prst="rect">
            <a:avLst/>
          </a:prstGeom>
        </p:spPr>
        <p:txBody>
          <a:bodyPr/>
          <a:lstStyle/>
          <a:p>
            <a:pPr/>
          </a:p>
        </p:txBody>
      </p:sp>
      <p:sp>
        <p:nvSpPr>
          <p:cNvPr id="487" name="Shape 487"/>
          <p:cNvSpPr/>
          <p:nvPr>
            <p:ph type="body" idx="14"/>
          </p:nvPr>
        </p:nvSpPr>
        <p:spPr>
          <a:xfrm>
            <a:off x="635000" y="1473200"/>
            <a:ext cx="11734800" cy="2806700"/>
          </a:xfrm>
          <a:prstGeom prst="rect">
            <a:avLst/>
          </a:prstGeom>
        </p:spPr>
        <p:txBody>
          <a:bodyPr/>
          <a:lstStyle/>
          <a:p>
            <a:pPr/>
            <a:r>
              <a:t>Python BASICS</a:t>
            </a:r>
          </a:p>
        </p:txBody>
      </p:sp>
      <p:sp>
        <p:nvSpPr>
          <p:cNvPr id="488" name="Shape 488"/>
          <p:cNvSpPr/>
          <p:nvPr/>
        </p:nvSpPr>
        <p:spPr>
          <a:xfrm>
            <a:off x="592265" y="4402341"/>
            <a:ext cx="5126485"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buSzPct val="100000"/>
              <a:buChar char="•"/>
              <a:defRPr sz="2900"/>
            </a:pPr>
            <a:r>
              <a:t>Variables, types, assignment</a:t>
            </a:r>
          </a:p>
          <a:p>
            <a:pPr marL="228600" indent="-228600">
              <a:buSzPct val="100000"/>
              <a:buChar char="•"/>
              <a:defRPr sz="2900"/>
            </a:pPr>
            <a:r>
              <a:t>Using modules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body" idx="13"/>
          </p:nvPr>
        </p:nvSpPr>
        <p:spPr>
          <a:prstGeom prst="rect">
            <a:avLst/>
          </a:prstGeom>
        </p:spPr>
        <p:txBody>
          <a:bodyPr/>
          <a:lstStyle/>
          <a:p>
            <a:pPr/>
            <a:r>
              <a:t>Types, Variables, assignment</a:t>
            </a:r>
          </a:p>
        </p:txBody>
      </p:sp>
      <p:pic>
        <p:nvPicPr>
          <p:cNvPr id="491" name="pasted-image.tiff"/>
          <p:cNvPicPr>
            <a:picLocks noChangeAspect="1"/>
          </p:cNvPicPr>
          <p:nvPr/>
        </p:nvPicPr>
        <p:blipFill>
          <a:blip r:embed="rId2">
            <a:extLst/>
          </a:blip>
          <a:stretch>
            <a:fillRect/>
          </a:stretch>
        </p:blipFill>
        <p:spPr>
          <a:xfrm>
            <a:off x="9334844" y="1417"/>
            <a:ext cx="3677700" cy="2435577"/>
          </a:xfrm>
          <a:prstGeom prst="rect">
            <a:avLst/>
          </a:prstGeom>
          <a:ln w="12700">
            <a:miter lim="400000"/>
          </a:ln>
        </p:spPr>
      </p:pic>
      <p:sp>
        <p:nvSpPr>
          <p:cNvPr id="492" name="Shape 492"/>
          <p:cNvSpPr/>
          <p:nvPr>
            <p:ph type="body" sz="quarter" idx="1"/>
          </p:nvPr>
        </p:nvSpPr>
        <p:spPr>
          <a:xfrm>
            <a:off x="635000" y="1501982"/>
            <a:ext cx="8154123" cy="2014672"/>
          </a:xfrm>
          <a:prstGeom prst="rect">
            <a:avLst/>
          </a:prstGeom>
        </p:spPr>
        <p:txBody>
          <a:bodyPr/>
          <a:lstStyle/>
          <a:p>
            <a:pPr marL="203200" indent="-203200">
              <a:buSzPct val="70000"/>
              <a:buFont typeface="Lucida Grande"/>
              <a:buChar char="‣"/>
              <a:defRPr sz="2500"/>
            </a:pPr>
            <a:r>
              <a:t>Like any other programming language, we need to use </a:t>
            </a:r>
            <a:r>
              <a:rPr b="1"/>
              <a:t>types</a:t>
            </a:r>
            <a:r>
              <a:t> and </a:t>
            </a:r>
            <a:r>
              <a:t>variables</a:t>
            </a:r>
            <a:r>
              <a:t> and be able to assign values to them</a:t>
            </a:r>
          </a:p>
        </p:txBody>
      </p:sp>
      <p:pic>
        <p:nvPicPr>
          <p:cNvPr id="493" name="Screen Shot 2016-07-23 at 19.39.43.jpg"/>
          <p:cNvPicPr>
            <a:picLocks noChangeAspect="1"/>
          </p:cNvPicPr>
          <p:nvPr/>
        </p:nvPicPr>
        <p:blipFill>
          <a:blip r:embed="rId3">
            <a:extLst/>
          </a:blip>
          <a:stretch>
            <a:fillRect/>
          </a:stretch>
        </p:blipFill>
        <p:spPr>
          <a:xfrm>
            <a:off x="1935602" y="2454096"/>
            <a:ext cx="7911670" cy="474700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body" idx="13"/>
          </p:nvPr>
        </p:nvSpPr>
        <p:spPr>
          <a:prstGeom prst="rect">
            <a:avLst/>
          </a:prstGeom>
        </p:spPr>
        <p:txBody>
          <a:bodyPr/>
          <a:lstStyle/>
          <a:p>
            <a:pPr/>
            <a:r>
              <a:t>Your turn</a:t>
            </a:r>
          </a:p>
        </p:txBody>
      </p:sp>
      <p:pic>
        <p:nvPicPr>
          <p:cNvPr id="496" name="pasted-image.tiff"/>
          <p:cNvPicPr>
            <a:picLocks noChangeAspect="1"/>
          </p:cNvPicPr>
          <p:nvPr/>
        </p:nvPicPr>
        <p:blipFill>
          <a:blip r:embed="rId2">
            <a:extLst/>
          </a:blip>
          <a:stretch>
            <a:fillRect/>
          </a:stretch>
        </p:blipFill>
        <p:spPr>
          <a:xfrm>
            <a:off x="9334844" y="1417"/>
            <a:ext cx="3677700" cy="2435577"/>
          </a:xfrm>
          <a:prstGeom prst="rect">
            <a:avLst/>
          </a:prstGeom>
          <a:ln w="12700">
            <a:miter lim="400000"/>
          </a:ln>
        </p:spPr>
      </p:pic>
      <p:sp>
        <p:nvSpPr>
          <p:cNvPr id="497" name="Shape 497"/>
          <p:cNvSpPr/>
          <p:nvPr>
            <p:ph type="body" sz="quarter" idx="1"/>
          </p:nvPr>
        </p:nvSpPr>
        <p:spPr>
          <a:xfrm>
            <a:off x="635000" y="1501982"/>
            <a:ext cx="8154123" cy="2014672"/>
          </a:xfrm>
          <a:prstGeom prst="rect">
            <a:avLst/>
          </a:prstGeom>
        </p:spPr>
        <p:txBody>
          <a:bodyPr/>
          <a:lstStyle>
            <a:lvl1pPr marL="203200" indent="-203200">
              <a:buSzPct val="70000"/>
              <a:buFont typeface="Lucida Grande"/>
              <a:buChar char="‣"/>
              <a:defRPr sz="2500"/>
            </a:lvl1pPr>
          </a:lstStyle>
          <a:p>
            <a:pPr/>
            <a:r>
              <a:t>Try the following in your Jupyter Notebook:</a:t>
            </a:r>
          </a:p>
        </p:txBody>
      </p:sp>
      <p:pic>
        <p:nvPicPr>
          <p:cNvPr id="498" name="Screen Shot 2016-07-23 at 19.41.00.jpg"/>
          <p:cNvPicPr>
            <a:picLocks noChangeAspect="1"/>
          </p:cNvPicPr>
          <p:nvPr/>
        </p:nvPicPr>
        <p:blipFill>
          <a:blip r:embed="rId3">
            <a:extLst/>
          </a:blip>
          <a:stretch>
            <a:fillRect/>
          </a:stretch>
        </p:blipFill>
        <p:spPr>
          <a:xfrm>
            <a:off x="1627999" y="2049379"/>
            <a:ext cx="8342767" cy="5207806"/>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Shape 500"/>
          <p:cNvSpPr/>
          <p:nvPr>
            <p:ph type="body" idx="13"/>
          </p:nvPr>
        </p:nvSpPr>
        <p:spPr>
          <a:prstGeom prst="rect">
            <a:avLst/>
          </a:prstGeom>
        </p:spPr>
        <p:txBody>
          <a:bodyPr/>
          <a:lstStyle/>
          <a:p>
            <a:pPr/>
            <a:r>
              <a:t>Lists</a:t>
            </a:r>
          </a:p>
        </p:txBody>
      </p:sp>
      <p:pic>
        <p:nvPicPr>
          <p:cNvPr id="501" name="pasted-image.tiff"/>
          <p:cNvPicPr>
            <a:picLocks noChangeAspect="1"/>
          </p:cNvPicPr>
          <p:nvPr/>
        </p:nvPicPr>
        <p:blipFill>
          <a:blip r:embed="rId2">
            <a:extLst/>
          </a:blip>
          <a:stretch>
            <a:fillRect/>
          </a:stretch>
        </p:blipFill>
        <p:spPr>
          <a:xfrm>
            <a:off x="9334844" y="1417"/>
            <a:ext cx="3677700" cy="2435577"/>
          </a:xfrm>
          <a:prstGeom prst="rect">
            <a:avLst/>
          </a:prstGeom>
          <a:ln w="12700">
            <a:miter lim="400000"/>
          </a:ln>
        </p:spPr>
      </p:pic>
      <p:sp>
        <p:nvSpPr>
          <p:cNvPr id="502" name="Shape 502"/>
          <p:cNvSpPr/>
          <p:nvPr>
            <p:ph type="body" sz="quarter" idx="1"/>
          </p:nvPr>
        </p:nvSpPr>
        <p:spPr>
          <a:xfrm>
            <a:off x="635000" y="1501982"/>
            <a:ext cx="8154123" cy="2014672"/>
          </a:xfrm>
          <a:prstGeom prst="rect">
            <a:avLst/>
          </a:prstGeom>
        </p:spPr>
        <p:txBody>
          <a:bodyPr/>
          <a:lstStyle/>
          <a:p>
            <a:pPr marL="203200" indent="-203200">
              <a:buSzPct val="70000"/>
              <a:buFont typeface="Lucida Grande"/>
              <a:buChar char="‣"/>
              <a:defRPr sz="2500"/>
            </a:pPr>
            <a:r>
              <a:t>Lists are collections of objects</a:t>
            </a:r>
          </a:p>
          <a:p>
            <a:pPr marL="203200" indent="-203200">
              <a:buSzPct val="70000"/>
              <a:buFont typeface="Lucida Grande"/>
              <a:buChar char="‣"/>
              <a:defRPr sz="2500"/>
            </a:pPr>
            <a:r>
              <a:t>They can be changed</a:t>
            </a:r>
          </a:p>
        </p:txBody>
      </p:sp>
      <p:pic>
        <p:nvPicPr>
          <p:cNvPr id="503" name="Screen Shot 2016-07-23 at 19.42.48.jpg"/>
          <p:cNvPicPr>
            <a:picLocks noChangeAspect="1"/>
          </p:cNvPicPr>
          <p:nvPr/>
        </p:nvPicPr>
        <p:blipFill>
          <a:blip r:embed="rId3">
            <a:extLst/>
          </a:blip>
          <a:stretch>
            <a:fillRect/>
          </a:stretch>
        </p:blipFill>
        <p:spPr>
          <a:xfrm>
            <a:off x="1842932" y="2590518"/>
            <a:ext cx="9318936" cy="416543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body" idx="13"/>
          </p:nvPr>
        </p:nvSpPr>
        <p:spPr>
          <a:prstGeom prst="rect">
            <a:avLst/>
          </a:prstGeom>
        </p:spPr>
        <p:txBody>
          <a:bodyPr/>
          <a:lstStyle/>
          <a:p>
            <a:pPr/>
            <a:r>
              <a:t>Data Science 101</a:t>
            </a:r>
          </a:p>
        </p:txBody>
      </p:sp>
      <p:sp>
        <p:nvSpPr>
          <p:cNvPr id="292" name="Shape 292"/>
          <p:cNvSpPr/>
          <p:nvPr>
            <p:ph type="title"/>
          </p:nvPr>
        </p:nvSpPr>
        <p:spPr>
          <a:prstGeom prst="rect">
            <a:avLst/>
          </a:prstGeom>
        </p:spPr>
        <p:txBody>
          <a:bodyPr/>
          <a:lstStyle/>
          <a:p>
            <a:pPr/>
            <a:r>
              <a:t>Learning objectives</a:t>
            </a:r>
          </a:p>
        </p:txBody>
      </p:sp>
      <p:sp>
        <p:nvSpPr>
          <p:cNvPr id="293" name="Shape 293"/>
          <p:cNvSpPr/>
          <p:nvPr/>
        </p:nvSpPr>
        <p:spPr>
          <a:xfrm>
            <a:off x="657456" y="2282814"/>
            <a:ext cx="11555941" cy="3810001"/>
          </a:xfrm>
          <a:prstGeom prst="rect">
            <a:avLst/>
          </a:prstGeom>
          <a:ln w="12700"/>
          <a:extLst>
            <a:ext uri="{C572A759-6A51-4108-AA02-DFA0A04FC94B}">
              <ma14:wrappingTextBoxFlag xmlns:ma14="http://schemas.microsoft.com/office/mac/drawingml/2011/main" val="1"/>
            </a:ext>
          </a:extLst>
        </p:spPr>
        <p:txBody>
          <a:bodyPr lIns="0" tIns="0" rIns="0" bIns="0"/>
          <a:lstStyle/>
          <a:p>
            <a:pPr marL="203200" indent="-203200" defTabSz="647700">
              <a:spcBef>
                <a:spcPts val="1000"/>
              </a:spcBef>
              <a:buSzPct val="70000"/>
              <a:buFont typeface="Lucida Grande"/>
              <a:buChar char="‣"/>
              <a:defRPr sz="2800">
                <a:solidFill>
                  <a:srgbClr val="000000"/>
                </a:solidFill>
                <a:uFill>
                  <a:solidFill>
                    <a:srgbClr val="000000"/>
                  </a:solidFill>
                </a:uFill>
              </a:defRPr>
            </a:pPr>
            <a:r>
              <a:t>Discuss the history of Python </a:t>
            </a:r>
          </a:p>
          <a:p>
            <a:pPr marL="203200" indent="-203200" defTabSz="647700">
              <a:spcBef>
                <a:spcPts val="1000"/>
              </a:spcBef>
              <a:buSzPct val="70000"/>
              <a:buFont typeface="Lucida Grande"/>
              <a:buChar char="‣"/>
              <a:defRPr sz="2800">
                <a:solidFill>
                  <a:srgbClr val="000000"/>
                </a:solidFill>
                <a:uFill>
                  <a:solidFill>
                    <a:srgbClr val="000000"/>
                  </a:solidFill>
                </a:uFill>
              </a:defRPr>
            </a:pPr>
            <a:r>
              <a:t>Define how Python compares to other programming languages</a:t>
            </a:r>
          </a:p>
          <a:p>
            <a:pPr marL="203200" indent="-203200" defTabSz="647700">
              <a:spcBef>
                <a:spcPts val="1000"/>
              </a:spcBef>
              <a:buSzPct val="70000"/>
              <a:buFont typeface="Lucida Grande"/>
              <a:buChar char="‣"/>
              <a:defRPr sz="2800">
                <a:solidFill>
                  <a:srgbClr val="000000"/>
                </a:solidFill>
                <a:uFill>
                  <a:solidFill>
                    <a:srgbClr val="000000"/>
                  </a:solidFill>
                </a:uFill>
              </a:defRPr>
            </a:pPr>
            <a:r>
              <a:t>Describe the benefits of a Python workflow when looking at data</a:t>
            </a:r>
          </a:p>
          <a:p>
            <a:pPr marL="203200" indent="-203200" defTabSz="647700">
              <a:spcBef>
                <a:spcPts val="1000"/>
              </a:spcBef>
              <a:buSzPct val="70000"/>
              <a:buFont typeface="Lucida Grande"/>
              <a:buChar char="‣"/>
              <a:defRPr sz="2800">
                <a:solidFill>
                  <a:srgbClr val="000000"/>
                </a:solidFill>
                <a:uFill>
                  <a:solidFill>
                    <a:srgbClr val="000000"/>
                  </a:solidFill>
                </a:uFill>
              </a:defRPr>
            </a:pPr>
            <a:r>
              <a:t>Demonstrate basic Python programming fundamentals to solve a real world problem</a:t>
            </a:r>
          </a:p>
          <a:p>
            <a:pPr marL="203200" indent="-203200" defTabSz="647700">
              <a:spcBef>
                <a:spcPts val="1000"/>
              </a:spcBef>
              <a:buSzPct val="70000"/>
              <a:buFont typeface="Lucida Grande"/>
              <a:buChar char="‣"/>
              <a:defRPr sz="2800">
                <a:solidFill>
                  <a:srgbClr val="000000"/>
                </a:solidFill>
                <a:uFill>
                  <a:solidFill>
                    <a:srgbClr val="000000"/>
                  </a:solidFill>
                </a:uFill>
              </a:defRPr>
            </a:pPr>
            <a:r>
              <a:t>Create a custom learning plan to build your data science skills after this workshop! </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5" name="Shape 505"/>
          <p:cNvSpPr/>
          <p:nvPr>
            <p:ph type="body" idx="13"/>
          </p:nvPr>
        </p:nvSpPr>
        <p:spPr>
          <a:prstGeom prst="rect">
            <a:avLst/>
          </a:prstGeom>
        </p:spPr>
        <p:txBody>
          <a:bodyPr/>
          <a:lstStyle/>
          <a:p>
            <a:pPr/>
            <a:r>
              <a:t>Tuples</a:t>
            </a:r>
          </a:p>
        </p:txBody>
      </p:sp>
      <p:pic>
        <p:nvPicPr>
          <p:cNvPr id="506" name="pasted-image.tiff"/>
          <p:cNvPicPr>
            <a:picLocks noChangeAspect="1"/>
          </p:cNvPicPr>
          <p:nvPr/>
        </p:nvPicPr>
        <p:blipFill>
          <a:blip r:embed="rId2">
            <a:extLst/>
          </a:blip>
          <a:stretch>
            <a:fillRect/>
          </a:stretch>
        </p:blipFill>
        <p:spPr>
          <a:xfrm>
            <a:off x="9334844" y="1417"/>
            <a:ext cx="3677700" cy="2435577"/>
          </a:xfrm>
          <a:prstGeom prst="rect">
            <a:avLst/>
          </a:prstGeom>
          <a:ln w="12700">
            <a:miter lim="400000"/>
          </a:ln>
        </p:spPr>
      </p:pic>
      <p:sp>
        <p:nvSpPr>
          <p:cNvPr id="507" name="Shape 507"/>
          <p:cNvSpPr/>
          <p:nvPr>
            <p:ph type="body" sz="quarter" idx="1"/>
          </p:nvPr>
        </p:nvSpPr>
        <p:spPr>
          <a:xfrm>
            <a:off x="635000" y="1501982"/>
            <a:ext cx="8154123" cy="2014672"/>
          </a:xfrm>
          <a:prstGeom prst="rect">
            <a:avLst/>
          </a:prstGeom>
        </p:spPr>
        <p:txBody>
          <a:bodyPr/>
          <a:lstStyle/>
          <a:p>
            <a:pPr marL="203200" indent="-203200">
              <a:buSzPct val="70000"/>
              <a:buFont typeface="Lucida Grande"/>
              <a:buChar char="‣"/>
              <a:defRPr sz="2500"/>
            </a:pPr>
            <a:r>
              <a:t>Tuples are very similar to lists, but</a:t>
            </a:r>
          </a:p>
          <a:p>
            <a:pPr marL="203200" indent="-203200">
              <a:buSzPct val="70000"/>
              <a:buFont typeface="Lucida Grande"/>
              <a:buChar char="‣"/>
              <a:defRPr sz="2500"/>
            </a:pPr>
            <a:r>
              <a:t>They cannot be changed</a:t>
            </a:r>
          </a:p>
        </p:txBody>
      </p:sp>
      <p:pic>
        <p:nvPicPr>
          <p:cNvPr id="508" name="Screen Shot 2016-07-23 at 19.43.32.jpg"/>
          <p:cNvPicPr>
            <a:picLocks noChangeAspect="1"/>
          </p:cNvPicPr>
          <p:nvPr/>
        </p:nvPicPr>
        <p:blipFill>
          <a:blip r:embed="rId3">
            <a:extLst/>
          </a:blip>
          <a:stretch>
            <a:fillRect/>
          </a:stretch>
        </p:blipFill>
        <p:spPr>
          <a:xfrm>
            <a:off x="1854823" y="3086035"/>
            <a:ext cx="9295154" cy="309838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body" idx="13"/>
          </p:nvPr>
        </p:nvSpPr>
        <p:spPr>
          <a:prstGeom prst="rect">
            <a:avLst/>
          </a:prstGeom>
        </p:spPr>
        <p:txBody>
          <a:bodyPr/>
          <a:lstStyle/>
          <a:p>
            <a:pPr/>
            <a:r>
              <a:t>Dictionaries</a:t>
            </a:r>
          </a:p>
        </p:txBody>
      </p:sp>
      <p:pic>
        <p:nvPicPr>
          <p:cNvPr id="511" name="pasted-image.tiff"/>
          <p:cNvPicPr>
            <a:picLocks noChangeAspect="1"/>
          </p:cNvPicPr>
          <p:nvPr/>
        </p:nvPicPr>
        <p:blipFill>
          <a:blip r:embed="rId2">
            <a:extLst/>
          </a:blip>
          <a:stretch>
            <a:fillRect/>
          </a:stretch>
        </p:blipFill>
        <p:spPr>
          <a:xfrm>
            <a:off x="9334844" y="1417"/>
            <a:ext cx="3677700" cy="2435577"/>
          </a:xfrm>
          <a:prstGeom prst="rect">
            <a:avLst/>
          </a:prstGeom>
          <a:ln w="12700">
            <a:miter lim="400000"/>
          </a:ln>
        </p:spPr>
      </p:pic>
      <p:sp>
        <p:nvSpPr>
          <p:cNvPr id="512" name="Shape 512"/>
          <p:cNvSpPr/>
          <p:nvPr>
            <p:ph type="body" sz="quarter" idx="1"/>
          </p:nvPr>
        </p:nvSpPr>
        <p:spPr>
          <a:xfrm>
            <a:off x="635000" y="1501982"/>
            <a:ext cx="8154123" cy="2014672"/>
          </a:xfrm>
          <a:prstGeom prst="rect">
            <a:avLst/>
          </a:prstGeom>
        </p:spPr>
        <p:txBody>
          <a:bodyPr/>
          <a:lstStyle/>
          <a:p>
            <a:pPr marL="203200" indent="-203200">
              <a:buSzPct val="70000"/>
              <a:buFont typeface="Lucida Grande"/>
              <a:buChar char="‣"/>
              <a:defRPr sz="2500"/>
            </a:pPr>
            <a:r>
              <a:t>Dictionaries combine keys with values in pairs</a:t>
            </a:r>
          </a:p>
          <a:p>
            <a:pPr marL="203200" indent="-203200">
              <a:buSzPct val="70000"/>
              <a:buFont typeface="Lucida Grande"/>
              <a:buChar char="‣"/>
              <a:defRPr sz="2500"/>
            </a:pPr>
            <a:r>
              <a:t>Like in a dictionary, you can search the keys to obtain their corresponding value </a:t>
            </a:r>
          </a:p>
        </p:txBody>
      </p:sp>
      <p:pic>
        <p:nvPicPr>
          <p:cNvPr id="513" name="pasted-image.tiff"/>
          <p:cNvPicPr>
            <a:picLocks noChangeAspect="1"/>
          </p:cNvPicPr>
          <p:nvPr/>
        </p:nvPicPr>
        <p:blipFill>
          <a:blip r:embed="rId3">
            <a:extLst/>
          </a:blip>
          <a:stretch>
            <a:fillRect/>
          </a:stretch>
        </p:blipFill>
        <p:spPr>
          <a:xfrm>
            <a:off x="745335" y="3177477"/>
            <a:ext cx="11514130" cy="3055768"/>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Shape 515"/>
          <p:cNvSpPr/>
          <p:nvPr>
            <p:ph type="body" idx="13"/>
          </p:nvPr>
        </p:nvSpPr>
        <p:spPr>
          <a:prstGeom prst="rect">
            <a:avLst/>
          </a:prstGeom>
        </p:spPr>
        <p:txBody>
          <a:bodyPr/>
          <a:lstStyle/>
          <a:p>
            <a:pPr/>
            <a:r>
              <a:t>DUCK TYPING</a:t>
            </a:r>
          </a:p>
        </p:txBody>
      </p:sp>
      <p:sp>
        <p:nvSpPr>
          <p:cNvPr id="516" name="Shape 516"/>
          <p:cNvSpPr/>
          <p:nvPr>
            <p:ph type="body" sz="half" idx="1"/>
          </p:nvPr>
        </p:nvSpPr>
        <p:spPr>
          <a:xfrm>
            <a:off x="418738" y="1800225"/>
            <a:ext cx="8154124" cy="4559301"/>
          </a:xfrm>
          <a:prstGeom prst="rect">
            <a:avLst/>
          </a:prstGeom>
        </p:spPr>
        <p:txBody>
          <a:bodyPr/>
          <a:lstStyle/>
          <a:p>
            <a:pPr marL="203200" indent="-203200">
              <a:buSzPct val="70000"/>
              <a:buFont typeface="Lucida Grande"/>
              <a:buChar char="‣"/>
              <a:defRPr sz="2500"/>
            </a:pPr>
            <a:r>
              <a:t>If it quacks, it’s a duck</a:t>
            </a:r>
          </a:p>
          <a:p>
            <a:pPr lvl="1">
              <a:defRPr sz="2500"/>
            </a:pPr>
            <a:r>
              <a:t>Therefore my son’s phone is a duck</a:t>
            </a:r>
          </a:p>
          <a:p>
            <a:pPr marL="203200" indent="-203200">
              <a:buSzPct val="70000"/>
              <a:buFont typeface="Lucida Grande"/>
              <a:buChar char="‣"/>
              <a:defRPr sz="2500"/>
            </a:pPr>
            <a:r>
              <a:t>If you can iterate over it, and you can select elements from it, you can use it as a list</a:t>
            </a:r>
          </a:p>
          <a:p>
            <a:pPr lvl="1">
              <a:defRPr sz="2500"/>
            </a:pPr>
            <a:r>
              <a:t>It might not actually be a list though, but that’s OK.</a:t>
            </a:r>
          </a:p>
        </p:txBody>
      </p:sp>
      <p:pic>
        <p:nvPicPr>
          <p:cNvPr id="517" name="pasted-image.tiff"/>
          <p:cNvPicPr>
            <a:picLocks noChangeAspect="1"/>
          </p:cNvPicPr>
          <p:nvPr/>
        </p:nvPicPr>
        <p:blipFill>
          <a:blip r:embed="rId2">
            <a:extLst/>
          </a:blip>
          <a:stretch>
            <a:fillRect/>
          </a:stretch>
        </p:blipFill>
        <p:spPr>
          <a:xfrm>
            <a:off x="10161454" y="137116"/>
            <a:ext cx="2781301" cy="2921001"/>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Shape 519"/>
          <p:cNvSpPr/>
          <p:nvPr>
            <p:ph type="body" idx="13"/>
          </p:nvPr>
        </p:nvSpPr>
        <p:spPr>
          <a:prstGeom prst="rect">
            <a:avLst/>
          </a:prstGeom>
        </p:spPr>
        <p:txBody>
          <a:bodyPr/>
          <a:lstStyle/>
          <a:p>
            <a:pPr/>
            <a:r>
              <a:t>FIVE HANDY FUNCTIONS</a:t>
            </a:r>
          </a:p>
        </p:txBody>
      </p:sp>
      <p:pic>
        <p:nvPicPr>
          <p:cNvPr id="520" name="pasted-image.tiff"/>
          <p:cNvPicPr>
            <a:picLocks noChangeAspect="1"/>
          </p:cNvPicPr>
          <p:nvPr/>
        </p:nvPicPr>
        <p:blipFill>
          <a:blip r:embed="rId2">
            <a:extLst/>
          </a:blip>
          <a:stretch>
            <a:fillRect/>
          </a:stretch>
        </p:blipFill>
        <p:spPr>
          <a:xfrm>
            <a:off x="9334844" y="1417"/>
            <a:ext cx="3677700" cy="2435577"/>
          </a:xfrm>
          <a:prstGeom prst="rect">
            <a:avLst/>
          </a:prstGeom>
          <a:ln w="12700">
            <a:miter lim="400000"/>
          </a:ln>
        </p:spPr>
      </p:pic>
      <p:pic>
        <p:nvPicPr>
          <p:cNvPr id="521" name="pasted-image.tiff"/>
          <p:cNvPicPr>
            <a:picLocks noChangeAspect="1"/>
          </p:cNvPicPr>
          <p:nvPr/>
        </p:nvPicPr>
        <p:blipFill>
          <a:blip r:embed="rId3">
            <a:extLst/>
          </a:blip>
          <a:stretch>
            <a:fillRect/>
          </a:stretch>
        </p:blipFill>
        <p:spPr>
          <a:xfrm>
            <a:off x="76557" y="1270010"/>
            <a:ext cx="11221679" cy="6106826"/>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3" name="Shape 523"/>
          <p:cNvSpPr/>
          <p:nvPr>
            <p:ph type="body" idx="13"/>
          </p:nvPr>
        </p:nvSpPr>
        <p:spPr>
          <a:xfrm>
            <a:off x="5289981" y="2605257"/>
            <a:ext cx="2338369" cy="431801"/>
          </a:xfrm>
          <a:prstGeom prst="rect">
            <a:avLst/>
          </a:prstGeom>
        </p:spPr>
        <p:txBody>
          <a:bodyPr/>
          <a:lstStyle/>
          <a:p>
            <a:pPr/>
            <a:r>
              <a:t>Let’s DO IT</a:t>
            </a:r>
          </a:p>
        </p:txBody>
      </p:sp>
      <p:sp>
        <p:nvSpPr>
          <p:cNvPr id="524" name="Shape 524"/>
          <p:cNvSpPr/>
          <p:nvPr/>
        </p:nvSpPr>
        <p:spPr>
          <a:xfrm>
            <a:off x="4046884" y="3490834"/>
            <a:ext cx="482456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a:solidFill>
                  <a:srgbClr val="000000"/>
                </a:solidFill>
              </a:defRPr>
            </a:pPr>
            <a:r>
              <a:t>Add up the numbers from 1 to 100</a:t>
            </a:r>
          </a:p>
          <a:p>
            <a:pPr algn="ctr">
              <a:defRPr>
                <a:solidFill>
                  <a:srgbClr val="000000"/>
                </a:solidFill>
              </a:defRPr>
            </a:pPr>
            <a:r>
              <a:t>(The correct answer is 5050.)</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body" idx="13"/>
          </p:nvPr>
        </p:nvSpPr>
        <p:spPr>
          <a:prstGeom prst="rect">
            <a:avLst/>
          </a:prstGeom>
        </p:spPr>
        <p:txBody>
          <a:bodyPr/>
          <a:lstStyle/>
          <a:p>
            <a:pPr/>
            <a:r>
              <a:t>GUIDED PRACTICE</a:t>
            </a:r>
          </a:p>
        </p:txBody>
      </p:sp>
      <p:sp>
        <p:nvSpPr>
          <p:cNvPr id="527" name="Shape 527"/>
          <p:cNvSpPr/>
          <p:nvPr>
            <p:ph type="body" idx="14"/>
          </p:nvPr>
        </p:nvSpPr>
        <p:spPr>
          <a:xfrm>
            <a:off x="635000" y="1435100"/>
            <a:ext cx="11734800" cy="6812251"/>
          </a:xfrm>
          <a:prstGeom prst="rect">
            <a:avLst/>
          </a:prstGeom>
        </p:spPr>
        <p:txBody>
          <a:bodyPr/>
          <a:lstStyle/>
          <a:p>
            <a:pPr/>
            <a:r>
              <a:t>Installing &amp; Configuring Common Python Libraries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body" idx="13"/>
          </p:nvPr>
        </p:nvSpPr>
        <p:spPr>
          <a:prstGeom prst="rect">
            <a:avLst/>
          </a:prstGeom>
        </p:spPr>
        <p:txBody>
          <a:bodyPr/>
          <a:lstStyle/>
          <a:p>
            <a:pPr/>
            <a:r>
              <a:t>Importing a module</a:t>
            </a:r>
          </a:p>
        </p:txBody>
      </p:sp>
      <p:pic>
        <p:nvPicPr>
          <p:cNvPr id="532" name="pasted-image.tiff"/>
          <p:cNvPicPr>
            <a:picLocks noChangeAspect="1"/>
          </p:cNvPicPr>
          <p:nvPr/>
        </p:nvPicPr>
        <p:blipFill>
          <a:blip r:embed="rId2">
            <a:extLst/>
          </a:blip>
          <a:stretch>
            <a:fillRect/>
          </a:stretch>
        </p:blipFill>
        <p:spPr>
          <a:xfrm>
            <a:off x="9334844" y="1417"/>
            <a:ext cx="3677700" cy="2435577"/>
          </a:xfrm>
          <a:prstGeom prst="rect">
            <a:avLst/>
          </a:prstGeom>
          <a:ln w="12700">
            <a:miter lim="400000"/>
          </a:ln>
        </p:spPr>
      </p:pic>
      <p:pic>
        <p:nvPicPr>
          <p:cNvPr id="533" name="Screen Shot 2016-07-23 at 19.35.12.jpg"/>
          <p:cNvPicPr>
            <a:picLocks noChangeAspect="1"/>
          </p:cNvPicPr>
          <p:nvPr/>
        </p:nvPicPr>
        <p:blipFill>
          <a:blip r:embed="rId3">
            <a:extLst/>
          </a:blip>
          <a:stretch>
            <a:fillRect/>
          </a:stretch>
        </p:blipFill>
        <p:spPr>
          <a:xfrm>
            <a:off x="2022342" y="3273683"/>
            <a:ext cx="8960116" cy="3988345"/>
          </a:xfrm>
          <a:prstGeom prst="rect">
            <a:avLst/>
          </a:prstGeom>
          <a:ln w="12700">
            <a:miter lim="400000"/>
          </a:ln>
        </p:spPr>
      </p:pic>
      <p:sp>
        <p:nvSpPr>
          <p:cNvPr id="534" name="Shape 534"/>
          <p:cNvSpPr/>
          <p:nvPr>
            <p:ph type="body" sz="quarter" idx="1"/>
          </p:nvPr>
        </p:nvSpPr>
        <p:spPr>
          <a:xfrm>
            <a:off x="635000" y="1501982"/>
            <a:ext cx="8154123" cy="2014672"/>
          </a:xfrm>
          <a:prstGeom prst="rect">
            <a:avLst/>
          </a:prstGeom>
        </p:spPr>
        <p:txBody>
          <a:bodyPr/>
          <a:lstStyle/>
          <a:p>
            <a:pPr marL="203200" indent="-203200">
              <a:buSzPct val="70000"/>
              <a:buFont typeface="Lucida Grande"/>
              <a:buChar char="‣"/>
              <a:defRPr sz="2500"/>
            </a:pPr>
            <a:r>
              <a:t>We need to import the functionality of packages and modules before we can use them</a:t>
            </a:r>
          </a:p>
          <a:p>
            <a:pPr marL="203200" indent="-203200">
              <a:buSzPct val="70000"/>
              <a:buFont typeface="Lucida Grande"/>
              <a:buChar char="‣"/>
              <a:defRPr sz="2500"/>
            </a:pPr>
            <a:r>
              <a:t>Here we import the “math” module to use mathematical  functions: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6" name="Shape 536"/>
          <p:cNvSpPr/>
          <p:nvPr>
            <p:ph type="body" idx="13"/>
          </p:nvPr>
        </p:nvSpPr>
        <p:spPr>
          <a:prstGeom prst="rect">
            <a:avLst/>
          </a:prstGeom>
        </p:spPr>
        <p:txBody>
          <a:bodyPr/>
          <a:lstStyle/>
          <a:p>
            <a:pPr/>
            <a:r>
              <a:t>Packages</a:t>
            </a:r>
          </a:p>
        </p:txBody>
      </p:sp>
      <p:sp>
        <p:nvSpPr>
          <p:cNvPr id="537" name="Shape 537"/>
          <p:cNvSpPr/>
          <p:nvPr>
            <p:ph type="body" sz="quarter" idx="1"/>
          </p:nvPr>
        </p:nvSpPr>
        <p:spPr>
          <a:xfrm>
            <a:off x="635000" y="1270010"/>
            <a:ext cx="11734800" cy="1403189"/>
          </a:xfrm>
          <a:prstGeom prst="rect">
            <a:avLst/>
          </a:prstGeom>
        </p:spPr>
        <p:txBody>
          <a:bodyPr/>
          <a:lstStyle/>
          <a:p>
            <a:pPr marL="203200" indent="-203200">
              <a:buSzPct val="70000"/>
              <a:buFont typeface="Lucida Grande"/>
              <a:buChar char="‣"/>
              <a:defRPr sz="2500"/>
            </a:pPr>
            <a:r>
              <a:t>Libraries of code written to solve particular set of problems</a:t>
            </a:r>
          </a:p>
          <a:p>
            <a:pPr marL="203200" indent="-203200">
              <a:buSzPct val="70000"/>
              <a:buFont typeface="Lucida Grande"/>
              <a:buChar char="‣"/>
              <a:defRPr sz="2500"/>
            </a:pPr>
            <a:r>
              <a:t>Can be installed with: </a:t>
            </a:r>
            <a:r>
              <a:rPr b="1">
                <a:latin typeface="Consolas"/>
                <a:ea typeface="Consolas"/>
                <a:cs typeface="Consolas"/>
                <a:sym typeface="Consolas"/>
              </a:rPr>
              <a:t>pip install &lt;package name&gt; </a:t>
            </a:r>
            <a:br/>
            <a:r>
              <a:t>or </a:t>
            </a:r>
            <a:r>
              <a:rPr b="1">
                <a:latin typeface="Consolas"/>
                <a:ea typeface="Consolas"/>
                <a:cs typeface="Consolas"/>
                <a:sym typeface="Consolas"/>
              </a:rPr>
              <a:t>conda install &lt;package name&gt;</a:t>
            </a:r>
          </a:p>
        </p:txBody>
      </p:sp>
      <p:sp>
        <p:nvSpPr>
          <p:cNvPr id="538" name="Shape 538"/>
          <p:cNvSpPr/>
          <p:nvPr/>
        </p:nvSpPr>
        <p:spPr>
          <a:xfrm>
            <a:off x="546381" y="2720823"/>
            <a:ext cx="8385462" cy="3696198"/>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defRPr sz="2500">
                <a:solidFill>
                  <a:srgbClr val="000000"/>
                </a:solidFill>
                <a:uFill>
                  <a:solidFill>
                    <a:srgbClr val="000000"/>
                  </a:solidFill>
                </a:uFill>
              </a:defRPr>
            </a:pPr>
          </a:p>
          <a:p>
            <a:pPr marL="203200" indent="-203200" defTabSz="647700">
              <a:spcBef>
                <a:spcPts val="1000"/>
              </a:spcBef>
              <a:buSzPct val="70000"/>
              <a:buFont typeface="Lucida Grande"/>
              <a:buChar char="‣"/>
              <a:defRPr sz="2500">
                <a:solidFill>
                  <a:srgbClr val="000000"/>
                </a:solidFill>
                <a:uFill>
                  <a:solidFill>
                    <a:srgbClr val="000000"/>
                  </a:solidFill>
                </a:uFill>
              </a:defRPr>
            </a:pPr>
            <a:r>
              <a:t>Ever used Excel? How do you fancy working with data structured in a similar way, but better graphics and less hassle? Try </a:t>
            </a:r>
            <a:r>
              <a:rPr b="1">
                <a:solidFill>
                  <a:schemeClr val="accent6"/>
                </a:solidFill>
              </a:rPr>
              <a:t>pandas</a:t>
            </a:r>
            <a:endParaRPr b="1"/>
          </a:p>
          <a:p>
            <a:pPr marL="203200" indent="-203200" defTabSz="647700">
              <a:spcBef>
                <a:spcPts val="1000"/>
              </a:spcBef>
              <a:buSzPct val="70000"/>
              <a:buFont typeface="Lucida Grande"/>
              <a:buChar char="‣"/>
              <a:defRPr sz="2500">
                <a:solidFill>
                  <a:srgbClr val="000000"/>
                </a:solidFill>
                <a:uFill>
                  <a:solidFill>
                    <a:srgbClr val="000000"/>
                  </a:solidFill>
                </a:uFill>
              </a:defRPr>
            </a:pPr>
            <a:r>
              <a:t>Does your application require the use of advanced mathematical or numerical operations using arrays, vectors or matrices? Try </a:t>
            </a:r>
            <a:r>
              <a:rPr b="1">
                <a:solidFill>
                  <a:schemeClr val="accent5">
                    <a:hueOff val="-176146"/>
                    <a:satOff val="3665"/>
                    <a:lumOff val="-13986"/>
                  </a:schemeClr>
                </a:solidFill>
              </a:rPr>
              <a:t>SciPy</a:t>
            </a:r>
            <a:r>
              <a:t> (scientific python) and </a:t>
            </a:r>
            <a:r>
              <a:rPr b="1">
                <a:solidFill>
                  <a:schemeClr val="accent4">
                    <a:satOff val="1488"/>
                    <a:lumOff val="-7242"/>
                  </a:schemeClr>
                </a:solidFill>
              </a:rPr>
              <a:t>NumPy</a:t>
            </a:r>
            <a:r>
              <a:t> (numerical python)</a:t>
            </a:r>
          </a:p>
        </p:txBody>
      </p:sp>
      <p:pic>
        <p:nvPicPr>
          <p:cNvPr id="539" name="pasted-image.tiff"/>
          <p:cNvPicPr>
            <a:picLocks noChangeAspect="1"/>
          </p:cNvPicPr>
          <p:nvPr/>
        </p:nvPicPr>
        <p:blipFill>
          <a:blip r:embed="rId2">
            <a:extLst/>
          </a:blip>
          <a:stretch>
            <a:fillRect/>
          </a:stretch>
        </p:blipFill>
        <p:spPr>
          <a:xfrm>
            <a:off x="9395104" y="2822724"/>
            <a:ext cx="3269046" cy="3492396"/>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body" idx="13"/>
          </p:nvPr>
        </p:nvSpPr>
        <p:spPr>
          <a:prstGeom prst="rect">
            <a:avLst/>
          </a:prstGeom>
        </p:spPr>
        <p:txBody>
          <a:bodyPr/>
          <a:lstStyle/>
          <a:p>
            <a:pPr/>
            <a:r>
              <a:t>Packages</a:t>
            </a:r>
          </a:p>
        </p:txBody>
      </p:sp>
      <p:sp>
        <p:nvSpPr>
          <p:cNvPr id="542" name="Shape 542"/>
          <p:cNvSpPr/>
          <p:nvPr>
            <p:ph type="body" sz="quarter" idx="1"/>
          </p:nvPr>
        </p:nvSpPr>
        <p:spPr>
          <a:xfrm>
            <a:off x="635000" y="1270010"/>
            <a:ext cx="11734800" cy="1403189"/>
          </a:xfrm>
          <a:prstGeom prst="rect">
            <a:avLst/>
          </a:prstGeom>
        </p:spPr>
        <p:txBody>
          <a:bodyPr/>
          <a:lstStyle/>
          <a:p>
            <a:pPr marL="203200" indent="-203200">
              <a:buSzPct val="70000"/>
              <a:buFont typeface="Lucida Grande"/>
              <a:buChar char="‣"/>
              <a:defRPr sz="2500"/>
            </a:pPr>
            <a:r>
              <a:t>Libraries of code written to solve particular set of problems</a:t>
            </a:r>
          </a:p>
          <a:p>
            <a:pPr marL="203200" indent="-203200">
              <a:buSzPct val="70000"/>
              <a:buFont typeface="Lucida Grande"/>
              <a:buChar char="‣"/>
              <a:defRPr sz="2500"/>
            </a:pPr>
            <a:r>
              <a:t>Can be installed with: </a:t>
            </a:r>
            <a:r>
              <a:rPr b="1">
                <a:latin typeface="Consolas"/>
                <a:ea typeface="Consolas"/>
                <a:cs typeface="Consolas"/>
                <a:sym typeface="Consolas"/>
              </a:rPr>
              <a:t>pip install &lt;package name&gt; </a:t>
            </a:r>
            <a:br/>
            <a:r>
              <a:t>or </a:t>
            </a:r>
            <a:r>
              <a:rPr b="1">
                <a:latin typeface="Consolas"/>
                <a:ea typeface="Consolas"/>
                <a:cs typeface="Consolas"/>
                <a:sym typeface="Consolas"/>
              </a:rPr>
              <a:t>conda install &lt;package name&gt;</a:t>
            </a:r>
          </a:p>
        </p:txBody>
      </p:sp>
      <p:sp>
        <p:nvSpPr>
          <p:cNvPr id="543" name="Shape 543"/>
          <p:cNvSpPr/>
          <p:nvPr/>
        </p:nvSpPr>
        <p:spPr>
          <a:xfrm>
            <a:off x="546381" y="2720823"/>
            <a:ext cx="8385462" cy="3696198"/>
          </a:xfrm>
          <a:prstGeom prst="rect">
            <a:avLst/>
          </a:prstGeom>
          <a:ln w="12700"/>
          <a:extLst>
            <a:ext uri="{C572A759-6A51-4108-AA02-DFA0A04FC94B}">
              <ma14:wrappingTextBoxFlag xmlns:ma14="http://schemas.microsoft.com/office/mac/drawingml/2011/main" val="1"/>
            </a:ext>
          </a:extLst>
        </p:spPr>
        <p:txBody>
          <a:bodyPr lIns="0" tIns="0" rIns="0" bIns="0"/>
          <a:lstStyle/>
          <a:p>
            <a:pPr marL="203200" indent="-203200" defTabSz="647700">
              <a:spcBef>
                <a:spcPts val="1000"/>
              </a:spcBef>
              <a:buSzPct val="70000"/>
              <a:buFont typeface="Lucida Grande"/>
              <a:buChar char="‣"/>
              <a:defRPr sz="2500">
                <a:solidFill>
                  <a:srgbClr val="000000"/>
                </a:solidFill>
                <a:uFill>
                  <a:solidFill>
                    <a:srgbClr val="000000"/>
                  </a:solidFill>
                </a:uFill>
              </a:defRPr>
            </a:pPr>
            <a:r>
              <a:t>Does your application require the use of advanced mathematical or numerical operations using arrays, vectors or matrices? Try </a:t>
            </a:r>
            <a:r>
              <a:rPr b="1">
                <a:solidFill>
                  <a:schemeClr val="accent5">
                    <a:hueOff val="-176146"/>
                    <a:satOff val="3665"/>
                    <a:lumOff val="-13986"/>
                  </a:schemeClr>
                </a:solidFill>
              </a:rPr>
              <a:t>SciPy</a:t>
            </a:r>
            <a:r>
              <a:t> (scientific python) and </a:t>
            </a:r>
            <a:r>
              <a:rPr b="1">
                <a:solidFill>
                  <a:schemeClr val="accent4">
                    <a:satOff val="1488"/>
                    <a:lumOff val="-7242"/>
                  </a:schemeClr>
                </a:solidFill>
              </a:rPr>
              <a:t>NumPy</a:t>
            </a:r>
            <a:r>
              <a:t> (numerical python)</a:t>
            </a:r>
          </a:p>
        </p:txBody>
      </p:sp>
      <p:pic>
        <p:nvPicPr>
          <p:cNvPr id="544" name="pasted-image.tiff"/>
          <p:cNvPicPr>
            <a:picLocks noChangeAspect="1"/>
          </p:cNvPicPr>
          <p:nvPr/>
        </p:nvPicPr>
        <p:blipFill>
          <a:blip r:embed="rId2">
            <a:extLst/>
          </a:blip>
          <a:stretch>
            <a:fillRect/>
          </a:stretch>
        </p:blipFill>
        <p:spPr>
          <a:xfrm>
            <a:off x="9395104" y="2822724"/>
            <a:ext cx="3269046" cy="3492396"/>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body" idx="13"/>
          </p:nvPr>
        </p:nvSpPr>
        <p:spPr>
          <a:prstGeom prst="rect">
            <a:avLst/>
          </a:prstGeom>
        </p:spPr>
        <p:txBody>
          <a:bodyPr/>
          <a:lstStyle/>
          <a:p>
            <a:pPr/>
            <a:r>
              <a:t>Packages</a:t>
            </a:r>
          </a:p>
        </p:txBody>
      </p:sp>
      <p:sp>
        <p:nvSpPr>
          <p:cNvPr id="547" name="Shape 547"/>
          <p:cNvSpPr/>
          <p:nvPr/>
        </p:nvSpPr>
        <p:spPr>
          <a:xfrm>
            <a:off x="502071" y="1447248"/>
            <a:ext cx="9041449" cy="5846328"/>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buSzPct val="70000"/>
              <a:buFont typeface="Lucida Grande"/>
              <a:buChar char="‣"/>
              <a:defRPr sz="2500">
                <a:solidFill>
                  <a:srgbClr val="000000"/>
                </a:solidFill>
                <a:uFill>
                  <a:solidFill>
                    <a:srgbClr val="000000"/>
                  </a:solidFill>
                </a:uFill>
              </a:defRPr>
            </a:pPr>
          </a:p>
          <a:p>
            <a:pPr defTabSz="647700">
              <a:spcBef>
                <a:spcPts val="1000"/>
              </a:spcBef>
              <a:buSzPct val="70000"/>
              <a:buFont typeface="Lucida Grande"/>
              <a:buChar char="‣"/>
              <a:defRPr sz="2500">
                <a:solidFill>
                  <a:srgbClr val="000000"/>
                </a:solidFill>
                <a:uFill>
                  <a:solidFill>
                    <a:srgbClr val="000000"/>
                  </a:solidFill>
                </a:uFill>
              </a:defRPr>
            </a:pPr>
            <a:r>
              <a:t> </a:t>
            </a:r>
            <a:r>
              <a:t>Are you interested in using python in a data science workflow to exploit machine learning in your applications? Look no further than </a:t>
            </a:r>
            <a:r>
              <a:rPr>
                <a:solidFill>
                  <a:srgbClr val="941100"/>
                </a:solidFill>
              </a:rPr>
              <a:t>Scikit-learn</a:t>
            </a:r>
            <a:endParaRPr>
              <a:solidFill>
                <a:srgbClr val="941100"/>
              </a:solidFill>
            </a:endParaRPr>
          </a:p>
          <a:p>
            <a:pPr defTabSz="647700">
              <a:spcBef>
                <a:spcPts val="1000"/>
              </a:spcBef>
              <a:defRPr sz="2500">
                <a:solidFill>
                  <a:srgbClr val="000000"/>
                </a:solidFill>
                <a:uFill>
                  <a:solidFill>
                    <a:srgbClr val="000000"/>
                  </a:solidFill>
                </a:uFill>
              </a:defRPr>
            </a:pPr>
          </a:p>
          <a:p>
            <a:pPr defTabSz="647700">
              <a:spcBef>
                <a:spcPts val="1000"/>
              </a:spcBef>
              <a:buSzPct val="70000"/>
              <a:buFont typeface="Lucida Grande"/>
              <a:buChar char="‣"/>
              <a:defRPr sz="2500">
                <a:solidFill>
                  <a:srgbClr val="000000"/>
                </a:solidFill>
                <a:uFill>
                  <a:solidFill>
                    <a:srgbClr val="000000"/>
                  </a:solidFill>
                </a:uFill>
              </a:defRPr>
            </a:pPr>
            <a:r>
              <a:t> Are you tired of boring-looking charts? Are you frustrated looking for the right menu to move a label in your plot? Take a look at the visuals offered by </a:t>
            </a:r>
            <a:r>
              <a:rPr>
                <a:solidFill>
                  <a:srgbClr val="008F00"/>
                </a:solidFill>
              </a:rPr>
              <a:t>matplotlib </a:t>
            </a:r>
            <a:r>
              <a:t>or </a:t>
            </a:r>
            <a:r>
              <a:rPr>
                <a:solidFill>
                  <a:srgbClr val="008F00"/>
                </a:solidFill>
              </a:rPr>
              <a:t>seaborn</a:t>
            </a:r>
          </a:p>
        </p:txBody>
      </p:sp>
      <p:pic>
        <p:nvPicPr>
          <p:cNvPr id="548" name="pasted-image.tiff"/>
          <p:cNvPicPr>
            <a:picLocks noChangeAspect="1"/>
          </p:cNvPicPr>
          <p:nvPr/>
        </p:nvPicPr>
        <p:blipFill>
          <a:blip r:embed="rId2">
            <a:extLst/>
          </a:blip>
          <a:stretch>
            <a:fillRect/>
          </a:stretch>
        </p:blipFill>
        <p:spPr>
          <a:xfrm>
            <a:off x="9395104" y="2822724"/>
            <a:ext cx="3269046" cy="349239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D474A"/>
        </a:solidFill>
      </p:bgPr>
    </p:bg>
    <p:spTree>
      <p:nvGrpSpPr>
        <p:cNvPr id="1" name=""/>
        <p:cNvGrpSpPr/>
        <p:nvPr/>
      </p:nvGrpSpPr>
      <p:grpSpPr>
        <a:xfrm>
          <a:off x="0" y="0"/>
          <a:ext cx="0" cy="0"/>
          <a:chOff x="0" y="0"/>
          <a:chExt cx="0" cy="0"/>
        </a:xfrm>
      </p:grpSpPr>
      <p:sp>
        <p:nvSpPr>
          <p:cNvPr id="297" name="Shape 297"/>
          <p:cNvSpPr/>
          <p:nvPr>
            <p:ph type="body" idx="13"/>
          </p:nvPr>
        </p:nvSpPr>
        <p:spPr>
          <a:prstGeom prst="rect">
            <a:avLst/>
          </a:prstGeom>
        </p:spPr>
        <p:txBody>
          <a:bodyPr/>
          <a:lstStyle/>
          <a:p>
            <a:pPr/>
            <a:r>
              <a:t>Data Science 101</a:t>
            </a:r>
          </a:p>
        </p:txBody>
      </p:sp>
      <p:sp>
        <p:nvSpPr>
          <p:cNvPr id="298" name="Shape 298"/>
          <p:cNvSpPr/>
          <p:nvPr>
            <p:ph type="body" idx="14"/>
          </p:nvPr>
        </p:nvSpPr>
        <p:spPr>
          <a:xfrm>
            <a:off x="635000" y="1473200"/>
            <a:ext cx="11734800" cy="2806700"/>
          </a:xfrm>
          <a:prstGeom prst="rect">
            <a:avLst/>
          </a:prstGeom>
        </p:spPr>
        <p:txBody>
          <a:bodyPr/>
          <a:lstStyle/>
          <a:p>
            <a:pPr/>
            <a:r>
              <a:t>PRE-WORK</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Shape 550"/>
          <p:cNvSpPr/>
          <p:nvPr>
            <p:ph type="body" idx="13"/>
          </p:nvPr>
        </p:nvSpPr>
        <p:spPr>
          <a:prstGeom prst="rect">
            <a:avLst/>
          </a:prstGeom>
        </p:spPr>
        <p:txBody>
          <a:bodyPr/>
          <a:lstStyle/>
          <a:p>
            <a:pPr/>
            <a:r>
              <a:t>Packages</a:t>
            </a:r>
          </a:p>
        </p:txBody>
      </p:sp>
      <p:sp>
        <p:nvSpPr>
          <p:cNvPr id="551" name="Shape 551"/>
          <p:cNvSpPr/>
          <p:nvPr/>
        </p:nvSpPr>
        <p:spPr>
          <a:xfrm>
            <a:off x="502071" y="1447248"/>
            <a:ext cx="9041449" cy="5846328"/>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buSzPct val="70000"/>
              <a:buFont typeface="Lucida Grande"/>
              <a:buChar char="‣"/>
              <a:defRPr sz="2500">
                <a:solidFill>
                  <a:srgbClr val="000000"/>
                </a:solidFill>
                <a:uFill>
                  <a:solidFill>
                    <a:srgbClr val="000000"/>
                  </a:solidFill>
                </a:uFill>
              </a:defRPr>
            </a:pPr>
            <a:r>
              <a:t> </a:t>
            </a:r>
            <a:r>
              <a:t>Is your boss asking about significance testing and confidence intervals? Are you interested in descriptive statistics, statistical tests, or plotting functions? Well </a:t>
            </a:r>
            <a:r>
              <a:rPr>
                <a:solidFill>
                  <a:srgbClr val="9437FF"/>
                </a:solidFill>
              </a:rPr>
              <a:t>statsmodels</a:t>
            </a:r>
            <a:r>
              <a:t> offers you that and more.</a:t>
            </a:r>
          </a:p>
          <a:p>
            <a:pPr defTabSz="647700">
              <a:spcBef>
                <a:spcPts val="1000"/>
              </a:spcBef>
              <a:defRPr sz="2500">
                <a:solidFill>
                  <a:srgbClr val="000000"/>
                </a:solidFill>
                <a:uFill>
                  <a:solidFill>
                    <a:srgbClr val="000000"/>
                  </a:solidFill>
                </a:uFill>
              </a:defRPr>
            </a:pPr>
          </a:p>
          <a:p>
            <a:pPr defTabSz="647700">
              <a:spcBef>
                <a:spcPts val="1000"/>
              </a:spcBef>
              <a:buSzPct val="70000"/>
              <a:buFont typeface="Lucida Grande"/>
              <a:buChar char="‣"/>
              <a:defRPr sz="2500">
                <a:solidFill>
                  <a:srgbClr val="000000"/>
                </a:solidFill>
                <a:uFill>
                  <a:solidFill>
                    <a:srgbClr val="000000"/>
                  </a:solidFill>
                </a:uFill>
              </a:defRPr>
            </a:pPr>
            <a:r>
              <a:t> All the data you require is available freely on the web but there is no download button and you need to scrape the website? You can extract data from HTML using </a:t>
            </a:r>
            <a:r>
              <a:rPr>
                <a:solidFill>
                  <a:srgbClr val="0433FF"/>
                </a:solidFill>
              </a:rPr>
              <a:t>Beautiful Soup</a:t>
            </a:r>
          </a:p>
        </p:txBody>
      </p:sp>
      <p:pic>
        <p:nvPicPr>
          <p:cNvPr id="552" name="pasted-image.tiff"/>
          <p:cNvPicPr>
            <a:picLocks noChangeAspect="1"/>
          </p:cNvPicPr>
          <p:nvPr/>
        </p:nvPicPr>
        <p:blipFill>
          <a:blip r:embed="rId2">
            <a:extLst/>
          </a:blip>
          <a:stretch>
            <a:fillRect/>
          </a:stretch>
        </p:blipFill>
        <p:spPr>
          <a:xfrm>
            <a:off x="9395104" y="2822724"/>
            <a:ext cx="3269046" cy="3492396"/>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body" idx="13"/>
          </p:nvPr>
        </p:nvSpPr>
        <p:spPr>
          <a:prstGeom prst="rect">
            <a:avLst/>
          </a:prstGeom>
        </p:spPr>
        <p:txBody>
          <a:bodyPr/>
          <a:lstStyle/>
          <a:p>
            <a:pPr/>
            <a:r>
              <a:t>Packages</a:t>
            </a:r>
          </a:p>
        </p:txBody>
      </p:sp>
      <p:sp>
        <p:nvSpPr>
          <p:cNvPr id="555" name="Shape 555"/>
          <p:cNvSpPr/>
          <p:nvPr/>
        </p:nvSpPr>
        <p:spPr>
          <a:xfrm>
            <a:off x="502071" y="1447248"/>
            <a:ext cx="9041449" cy="5846328"/>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buSzPct val="70000"/>
              <a:buFont typeface="Lucida Grande"/>
              <a:buChar char="‣"/>
              <a:defRPr sz="2500">
                <a:solidFill>
                  <a:srgbClr val="000000"/>
                </a:solidFill>
                <a:uFill>
                  <a:solidFill>
                    <a:srgbClr val="000000"/>
                  </a:solidFill>
                </a:uFill>
              </a:defRPr>
            </a:pPr>
            <a:r>
              <a:t> </a:t>
            </a:r>
            <a:r>
              <a:t>Do you want to write the next awesome artificial intelligence program that kinda sorta understands written texts? Try </a:t>
            </a:r>
            <a:r>
              <a:rPr>
                <a:solidFill>
                  <a:srgbClr val="9437FF"/>
                </a:solidFill>
              </a:rPr>
              <a:t>nltk </a:t>
            </a:r>
            <a:r>
              <a:t>or </a:t>
            </a:r>
            <a:r>
              <a:rPr>
                <a:solidFill>
                  <a:srgbClr val="9437FF"/>
                </a:solidFill>
              </a:rPr>
              <a:t>spaCey</a:t>
            </a:r>
            <a:r>
              <a:t> </a:t>
            </a:r>
          </a:p>
        </p:txBody>
      </p:sp>
      <p:pic>
        <p:nvPicPr>
          <p:cNvPr id="556" name="pasted-image.tiff"/>
          <p:cNvPicPr>
            <a:picLocks noChangeAspect="1"/>
          </p:cNvPicPr>
          <p:nvPr/>
        </p:nvPicPr>
        <p:blipFill>
          <a:blip r:embed="rId2">
            <a:extLst/>
          </a:blip>
          <a:stretch>
            <a:fillRect/>
          </a:stretch>
        </p:blipFill>
        <p:spPr>
          <a:xfrm>
            <a:off x="9395104" y="2822724"/>
            <a:ext cx="3269046" cy="3492396"/>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ph type="body" idx="13"/>
          </p:nvPr>
        </p:nvSpPr>
        <p:spPr>
          <a:xfrm>
            <a:off x="5289981" y="2605257"/>
            <a:ext cx="2338369" cy="431801"/>
          </a:xfrm>
          <a:prstGeom prst="rect">
            <a:avLst/>
          </a:prstGeom>
        </p:spPr>
        <p:txBody>
          <a:bodyPr/>
          <a:lstStyle/>
          <a:p>
            <a:pPr/>
            <a:r>
              <a:t>Let’s DO IT</a:t>
            </a:r>
          </a:p>
        </p:txBody>
      </p:sp>
      <p:sp>
        <p:nvSpPr>
          <p:cNvPr id="559" name="Shape 559"/>
          <p:cNvSpPr/>
          <p:nvPr/>
        </p:nvSpPr>
        <p:spPr>
          <a:xfrm>
            <a:off x="5088904" y="3490834"/>
            <a:ext cx="274052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a:solidFill>
                  <a:srgbClr val="000000"/>
                </a:solidFill>
              </a:defRPr>
            </a:pPr>
            <a:r>
              <a:t>!pip install seaborn</a:t>
            </a:r>
          </a:p>
          <a:p>
            <a:pPr algn="ctr">
              <a:defRPr>
                <a:solidFill>
                  <a:srgbClr val="000000"/>
                </a:solidFill>
              </a:defRPr>
            </a:pPr>
            <a:r>
              <a:t>import seaborn</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D474A"/>
        </a:solidFill>
      </p:bgPr>
    </p:bg>
    <p:spTree>
      <p:nvGrpSpPr>
        <p:cNvPr id="1" name=""/>
        <p:cNvGrpSpPr/>
        <p:nvPr/>
      </p:nvGrpSpPr>
      <p:grpSpPr>
        <a:xfrm>
          <a:off x="0" y="0"/>
          <a:ext cx="0" cy="0"/>
          <a:chOff x="0" y="0"/>
          <a:chExt cx="0" cy="0"/>
        </a:xfrm>
      </p:grpSpPr>
      <p:sp>
        <p:nvSpPr>
          <p:cNvPr id="561" name="Shape 561"/>
          <p:cNvSpPr/>
          <p:nvPr>
            <p:ph type="body" idx="13"/>
          </p:nvPr>
        </p:nvSpPr>
        <p:spPr>
          <a:prstGeom prst="rect">
            <a:avLst/>
          </a:prstGeom>
          <a:solidFill>
            <a:srgbClr val="ED474A"/>
          </a:solidFill>
        </p:spPr>
        <p:txBody>
          <a:bodyPr/>
          <a:lstStyle/>
          <a:p>
            <a:pPr/>
            <a:r>
              <a:t>Python programming 101</a:t>
            </a:r>
          </a:p>
        </p:txBody>
      </p:sp>
      <p:sp>
        <p:nvSpPr>
          <p:cNvPr id="562" name="Shape 562"/>
          <p:cNvSpPr/>
          <p:nvPr>
            <p:ph type="body" idx="14"/>
          </p:nvPr>
        </p:nvSpPr>
        <p:spPr>
          <a:xfrm>
            <a:off x="635000" y="1473200"/>
            <a:ext cx="11734800" cy="1460500"/>
          </a:xfrm>
          <a:prstGeom prst="rect">
            <a:avLst/>
          </a:prstGeom>
          <a:solidFill>
            <a:srgbClr val="ED474A"/>
          </a:solidFill>
        </p:spPr>
        <p:txBody>
          <a:bodyPr/>
          <a:lstStyle/>
          <a:p>
            <a:pPr/>
            <a:r>
              <a:t>BREAK</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body" idx="13"/>
          </p:nvPr>
        </p:nvSpPr>
        <p:spPr>
          <a:prstGeom prst="rect">
            <a:avLst/>
          </a:prstGeom>
        </p:spPr>
        <p:txBody>
          <a:bodyPr/>
          <a:lstStyle/>
          <a:p>
            <a:pPr/>
            <a:r>
              <a:t>DEMO</a:t>
            </a:r>
          </a:p>
        </p:txBody>
      </p:sp>
      <p:sp>
        <p:nvSpPr>
          <p:cNvPr id="565" name="Shape 565"/>
          <p:cNvSpPr/>
          <p:nvPr>
            <p:ph type="body" idx="14"/>
          </p:nvPr>
        </p:nvSpPr>
        <p:spPr>
          <a:xfrm>
            <a:off x="635000" y="1473200"/>
            <a:ext cx="11734800" cy="4119851"/>
          </a:xfrm>
          <a:prstGeom prst="rect">
            <a:avLst/>
          </a:prstGeom>
        </p:spPr>
        <p:txBody>
          <a:bodyPr/>
          <a:lstStyle/>
          <a:p>
            <a:pPr/>
            <a:r>
              <a:t>Drawing graphs in python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Shape 569"/>
          <p:cNvSpPr/>
          <p:nvPr>
            <p:ph type="body" idx="13"/>
          </p:nvPr>
        </p:nvSpPr>
        <p:spPr>
          <a:xfrm>
            <a:off x="635000" y="736600"/>
            <a:ext cx="8737869" cy="431800"/>
          </a:xfrm>
          <a:prstGeom prst="rect">
            <a:avLst/>
          </a:prstGeom>
        </p:spPr>
        <p:txBody>
          <a:bodyPr/>
          <a:lstStyle/>
          <a:p>
            <a:pPr/>
            <a:r>
              <a:t>Sample data - jupYter notebook code</a:t>
            </a:r>
          </a:p>
        </p:txBody>
      </p:sp>
      <p:pic>
        <p:nvPicPr>
          <p:cNvPr id="570" name="pasted-image.tiff"/>
          <p:cNvPicPr>
            <a:picLocks noChangeAspect="1"/>
          </p:cNvPicPr>
          <p:nvPr/>
        </p:nvPicPr>
        <p:blipFill>
          <a:blip r:embed="rId2">
            <a:extLst/>
          </a:blip>
          <a:stretch>
            <a:fillRect/>
          </a:stretch>
        </p:blipFill>
        <p:spPr>
          <a:xfrm>
            <a:off x="-102393" y="2165913"/>
            <a:ext cx="12770828" cy="3607028"/>
          </a:xfrm>
          <a:prstGeom prst="rect">
            <a:avLst/>
          </a:prstGeom>
          <a:ln w="12700">
            <a:miter lim="400000"/>
          </a:ln>
        </p:spPr>
      </p:pic>
      <p:pic>
        <p:nvPicPr>
          <p:cNvPr id="571" name="pasted-image.tiff"/>
          <p:cNvPicPr>
            <a:picLocks noChangeAspect="1"/>
          </p:cNvPicPr>
          <p:nvPr/>
        </p:nvPicPr>
        <p:blipFill>
          <a:blip r:embed="rId3">
            <a:extLst/>
          </a:blip>
          <a:stretch>
            <a:fillRect/>
          </a:stretch>
        </p:blipFill>
        <p:spPr>
          <a:xfrm>
            <a:off x="9667877" y="-5420"/>
            <a:ext cx="3347576" cy="2788531"/>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Shape 573"/>
          <p:cNvSpPr/>
          <p:nvPr>
            <p:ph type="body" idx="13"/>
          </p:nvPr>
        </p:nvSpPr>
        <p:spPr>
          <a:xfrm>
            <a:off x="635000" y="736600"/>
            <a:ext cx="8737869" cy="431800"/>
          </a:xfrm>
          <a:prstGeom prst="rect">
            <a:avLst/>
          </a:prstGeom>
        </p:spPr>
        <p:txBody>
          <a:bodyPr/>
          <a:lstStyle/>
          <a:p>
            <a:pPr/>
            <a:r>
              <a:t>Sample data - jupYter notebook code</a:t>
            </a:r>
          </a:p>
        </p:txBody>
      </p:sp>
      <p:pic>
        <p:nvPicPr>
          <p:cNvPr id="574" name="pasted-image.tiff"/>
          <p:cNvPicPr>
            <a:picLocks noChangeAspect="1"/>
          </p:cNvPicPr>
          <p:nvPr/>
        </p:nvPicPr>
        <p:blipFill>
          <a:blip r:embed="rId2">
            <a:extLst/>
          </a:blip>
          <a:stretch>
            <a:fillRect/>
          </a:stretch>
        </p:blipFill>
        <p:spPr>
          <a:xfrm>
            <a:off x="-102393" y="2165913"/>
            <a:ext cx="12770828" cy="3607028"/>
          </a:xfrm>
          <a:prstGeom prst="rect">
            <a:avLst/>
          </a:prstGeom>
          <a:ln w="12700">
            <a:miter lim="400000"/>
          </a:ln>
        </p:spPr>
      </p:pic>
      <p:pic>
        <p:nvPicPr>
          <p:cNvPr id="575" name="pasted-image.tiff"/>
          <p:cNvPicPr>
            <a:picLocks noChangeAspect="1"/>
          </p:cNvPicPr>
          <p:nvPr/>
        </p:nvPicPr>
        <p:blipFill>
          <a:blip r:embed="rId3">
            <a:extLst/>
          </a:blip>
          <a:stretch>
            <a:fillRect/>
          </a:stretch>
        </p:blipFill>
        <p:spPr>
          <a:xfrm>
            <a:off x="9667877" y="-5420"/>
            <a:ext cx="3347576" cy="2788531"/>
          </a:xfrm>
          <a:prstGeom prst="rect">
            <a:avLst/>
          </a:prstGeom>
          <a:ln w="12700">
            <a:miter lim="400000"/>
          </a:ln>
        </p:spPr>
      </p:pic>
      <p:sp>
        <p:nvSpPr>
          <p:cNvPr id="576" name="Shape 576"/>
          <p:cNvSpPr/>
          <p:nvPr/>
        </p:nvSpPr>
        <p:spPr>
          <a:xfrm>
            <a:off x="269022" y="2995760"/>
            <a:ext cx="12466756" cy="3048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0000"/>
                </a:solidFill>
              </a:defRPr>
            </a:pPr>
            <a:r>
              <a:t>                                        Jupyter command</a:t>
            </a:r>
          </a:p>
          <a:p>
            <a:pPr>
              <a:defRPr>
                <a:solidFill>
                  <a:srgbClr val="000000"/>
                </a:solidFill>
              </a:defRPr>
            </a:pPr>
          </a:p>
          <a:p>
            <a:pPr marL="228600" indent="-228600">
              <a:buSzPct val="100000"/>
              <a:buChar char="•"/>
              <a:defRPr>
                <a:solidFill>
                  <a:srgbClr val="000000"/>
                </a:solidFill>
              </a:defRPr>
            </a:pPr>
            <a:r>
              <a:t>Display images inline in the notebook</a:t>
            </a:r>
          </a:p>
          <a:p>
            <a:pPr>
              <a:defRPr>
                <a:solidFill>
                  <a:srgbClr val="000000"/>
                </a:solidFill>
              </a:defRPr>
            </a:pPr>
          </a:p>
          <a:p>
            <a:pPr>
              <a:defRPr>
                <a:solidFill>
                  <a:srgbClr val="000000"/>
                </a:solidFill>
              </a:defRPr>
            </a:pPr>
          </a:p>
          <a:p>
            <a:pPr>
              <a:defRPr>
                <a:solidFill>
                  <a:srgbClr val="000000"/>
                </a:solidFill>
              </a:defRPr>
            </a:pPr>
          </a:p>
          <a:p>
            <a:pPr>
              <a:defRPr>
                <a:solidFill>
                  <a:srgbClr val="000000"/>
                </a:solidFill>
              </a:defRPr>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body" idx="13"/>
          </p:nvPr>
        </p:nvSpPr>
        <p:spPr>
          <a:xfrm>
            <a:off x="635000" y="736600"/>
            <a:ext cx="8737869" cy="431800"/>
          </a:xfrm>
          <a:prstGeom prst="rect">
            <a:avLst/>
          </a:prstGeom>
        </p:spPr>
        <p:txBody>
          <a:bodyPr/>
          <a:lstStyle/>
          <a:p>
            <a:pPr/>
            <a:r>
              <a:t>Sample data - jupYter notebook code</a:t>
            </a:r>
          </a:p>
        </p:txBody>
      </p:sp>
      <p:pic>
        <p:nvPicPr>
          <p:cNvPr id="579" name="pasted-image.tiff"/>
          <p:cNvPicPr>
            <a:picLocks noChangeAspect="1"/>
          </p:cNvPicPr>
          <p:nvPr/>
        </p:nvPicPr>
        <p:blipFill>
          <a:blip r:embed="rId2">
            <a:extLst/>
          </a:blip>
          <a:stretch>
            <a:fillRect/>
          </a:stretch>
        </p:blipFill>
        <p:spPr>
          <a:xfrm>
            <a:off x="-102393" y="2165913"/>
            <a:ext cx="12770828" cy="3607028"/>
          </a:xfrm>
          <a:prstGeom prst="rect">
            <a:avLst/>
          </a:prstGeom>
          <a:ln w="12700">
            <a:miter lim="400000"/>
          </a:ln>
        </p:spPr>
      </p:pic>
      <p:pic>
        <p:nvPicPr>
          <p:cNvPr id="580" name="pasted-image.tiff"/>
          <p:cNvPicPr>
            <a:picLocks noChangeAspect="1"/>
          </p:cNvPicPr>
          <p:nvPr/>
        </p:nvPicPr>
        <p:blipFill>
          <a:blip r:embed="rId3">
            <a:extLst/>
          </a:blip>
          <a:stretch>
            <a:fillRect/>
          </a:stretch>
        </p:blipFill>
        <p:spPr>
          <a:xfrm>
            <a:off x="9667877" y="-5420"/>
            <a:ext cx="3347576" cy="2788531"/>
          </a:xfrm>
          <a:prstGeom prst="rect">
            <a:avLst/>
          </a:prstGeom>
          <a:ln w="12700">
            <a:miter lim="400000"/>
          </a:ln>
        </p:spPr>
      </p:pic>
      <p:sp>
        <p:nvSpPr>
          <p:cNvPr id="581" name="Shape 581"/>
          <p:cNvSpPr/>
          <p:nvPr/>
        </p:nvSpPr>
        <p:spPr>
          <a:xfrm>
            <a:off x="269022" y="3920815"/>
            <a:ext cx="12466756" cy="34377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0000"/>
                </a:solidFill>
              </a:defRPr>
            </a:pPr>
            <a:r>
              <a:t>                                        Python code</a:t>
            </a:r>
          </a:p>
          <a:p>
            <a:pPr>
              <a:defRPr>
                <a:solidFill>
                  <a:srgbClr val="000000"/>
                </a:solidFill>
              </a:defRPr>
            </a:pPr>
          </a:p>
          <a:p>
            <a:pPr marL="228600" indent="-228600">
              <a:buSzPct val="100000"/>
              <a:buChar char="•"/>
              <a:defRPr>
                <a:solidFill>
                  <a:srgbClr val="000000"/>
                </a:solidFill>
              </a:defRPr>
            </a:pPr>
            <a:r>
              <a:t>Import two modules</a:t>
            </a:r>
          </a:p>
          <a:p>
            <a:pPr marL="228600" indent="-228600">
              <a:buSzPct val="100000"/>
              <a:buChar char="•"/>
              <a:defRPr>
                <a:solidFill>
                  <a:srgbClr val="000000"/>
                </a:solidFill>
              </a:defRPr>
            </a:pPr>
            <a:r>
              <a:t>Most of the time you’ll see </a:t>
            </a:r>
            <a:r>
              <a:rPr b="1">
                <a:latin typeface="Courier New"/>
                <a:ea typeface="Courier New"/>
                <a:cs typeface="Courier New"/>
                <a:sym typeface="Courier New"/>
              </a:rPr>
              <a:t>import pandas as pd </a:t>
            </a:r>
            <a:r>
              <a:t>because programmers are lazy</a:t>
            </a:r>
          </a:p>
          <a:p>
            <a:pPr marL="228600" indent="-228600">
              <a:buSzPct val="100000"/>
              <a:buChar char="•"/>
              <a:defRPr>
                <a:solidFill>
                  <a:srgbClr val="000000"/>
                </a:solidFill>
              </a:defRPr>
            </a:pPr>
            <a:r>
              <a:t>Both of these modules (pandas and matplotlib) are not part of the standard Python install</a:t>
            </a:r>
          </a:p>
          <a:p>
            <a:pPr lvl="1" marL="1028700" indent="-228600">
              <a:buSzPct val="100000"/>
              <a:buChar char="•"/>
              <a:defRPr>
                <a:solidFill>
                  <a:srgbClr val="000000"/>
                </a:solidFill>
              </a:defRPr>
            </a:pPr>
            <a:r>
              <a:t>pip install pandas ; pip install matplotlib</a:t>
            </a:r>
          </a:p>
          <a:p>
            <a:pPr>
              <a:defRPr>
                <a:solidFill>
                  <a:srgbClr val="000000"/>
                </a:solidFill>
              </a:defRPr>
            </a:pPr>
          </a:p>
          <a:p>
            <a:pPr>
              <a:defRPr>
                <a:solidFill>
                  <a:srgbClr val="000000"/>
                </a:solidFill>
              </a:defRPr>
            </a:pP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ph type="body" idx="13"/>
          </p:nvPr>
        </p:nvSpPr>
        <p:spPr>
          <a:xfrm>
            <a:off x="635000" y="736600"/>
            <a:ext cx="8737869" cy="431800"/>
          </a:xfrm>
          <a:prstGeom prst="rect">
            <a:avLst/>
          </a:prstGeom>
        </p:spPr>
        <p:txBody>
          <a:bodyPr/>
          <a:lstStyle/>
          <a:p>
            <a:pPr/>
            <a:r>
              <a:t>Sample data - jupYter notebook code</a:t>
            </a:r>
          </a:p>
        </p:txBody>
      </p:sp>
      <p:pic>
        <p:nvPicPr>
          <p:cNvPr id="584" name="pasted-image.tiff"/>
          <p:cNvPicPr>
            <a:picLocks noChangeAspect="1"/>
          </p:cNvPicPr>
          <p:nvPr/>
        </p:nvPicPr>
        <p:blipFill>
          <a:blip r:embed="rId2">
            <a:extLst/>
          </a:blip>
          <a:stretch>
            <a:fillRect/>
          </a:stretch>
        </p:blipFill>
        <p:spPr>
          <a:xfrm>
            <a:off x="-102393" y="2165913"/>
            <a:ext cx="12770828" cy="3607028"/>
          </a:xfrm>
          <a:prstGeom prst="rect">
            <a:avLst/>
          </a:prstGeom>
          <a:ln w="12700">
            <a:miter lim="400000"/>
          </a:ln>
        </p:spPr>
      </p:pic>
      <p:pic>
        <p:nvPicPr>
          <p:cNvPr id="585" name="pasted-image.tiff"/>
          <p:cNvPicPr>
            <a:picLocks noChangeAspect="1"/>
          </p:cNvPicPr>
          <p:nvPr/>
        </p:nvPicPr>
        <p:blipFill>
          <a:blip r:embed="rId3">
            <a:extLst/>
          </a:blip>
          <a:stretch>
            <a:fillRect/>
          </a:stretch>
        </p:blipFill>
        <p:spPr>
          <a:xfrm>
            <a:off x="9667877" y="-5420"/>
            <a:ext cx="3347576" cy="2788531"/>
          </a:xfrm>
          <a:prstGeom prst="rect">
            <a:avLst/>
          </a:prstGeom>
          <a:ln w="12700">
            <a:miter lim="400000"/>
          </a:ln>
        </p:spPr>
      </p:pic>
      <p:sp>
        <p:nvSpPr>
          <p:cNvPr id="586" name="Shape 586"/>
          <p:cNvSpPr/>
          <p:nvPr/>
        </p:nvSpPr>
        <p:spPr>
          <a:xfrm>
            <a:off x="269022" y="4868608"/>
            <a:ext cx="12466756" cy="34163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0000"/>
                </a:solidFill>
              </a:defRPr>
            </a:pPr>
            <a:r>
              <a:t>                                        Python code</a:t>
            </a:r>
          </a:p>
          <a:p>
            <a:pPr>
              <a:defRPr>
                <a:solidFill>
                  <a:srgbClr val="000000"/>
                </a:solidFill>
              </a:defRPr>
            </a:pPr>
          </a:p>
          <a:p>
            <a:pPr marL="228600" indent="-228600">
              <a:buSzPct val="100000"/>
              <a:buChar char="•"/>
              <a:defRPr>
                <a:solidFill>
                  <a:srgbClr val="000000"/>
                </a:solidFill>
              </a:defRPr>
            </a:pPr>
            <a:r>
              <a:t>Call the function “read_csv” in the pandas module</a:t>
            </a:r>
          </a:p>
          <a:p>
            <a:pPr marL="228600" indent="-228600">
              <a:buSzPct val="100000"/>
              <a:buChar char="•"/>
              <a:defRPr>
                <a:solidFill>
                  <a:srgbClr val="000000"/>
                </a:solidFill>
              </a:defRPr>
            </a:pPr>
            <a:r>
              <a:t>Filename to read = ‘sydney-yearly-data.csv’</a:t>
            </a:r>
          </a:p>
          <a:p>
            <a:pPr marL="228600" indent="-228600">
              <a:buSzPct val="100000"/>
              <a:buChar char="•"/>
              <a:defRPr>
                <a:solidFill>
                  <a:srgbClr val="000000"/>
                </a:solidFill>
              </a:defRPr>
            </a:pPr>
            <a:r>
              <a:t>Make the first column of the CSV file be an index</a:t>
            </a:r>
          </a:p>
          <a:p>
            <a:pPr marL="228600" indent="-228600">
              <a:buSzPct val="100000"/>
              <a:buChar char="•"/>
              <a:defRPr>
                <a:solidFill>
                  <a:srgbClr val="000000"/>
                </a:solidFill>
              </a:defRPr>
            </a:pPr>
            <a:r>
              <a:t>Store the result in the name “climate”</a:t>
            </a:r>
          </a:p>
          <a:p>
            <a:pPr>
              <a:defRPr>
                <a:solidFill>
                  <a:srgbClr val="000000"/>
                </a:solidFill>
              </a:defRPr>
            </a:pPr>
          </a:p>
          <a:p>
            <a:pPr>
              <a:defRPr>
                <a:solidFill>
                  <a:srgbClr val="000000"/>
                </a:solidFill>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hape 588"/>
          <p:cNvSpPr/>
          <p:nvPr>
            <p:ph type="body" idx="13"/>
          </p:nvPr>
        </p:nvSpPr>
        <p:spPr>
          <a:xfrm>
            <a:off x="635000" y="736600"/>
            <a:ext cx="8737869" cy="431800"/>
          </a:xfrm>
          <a:prstGeom prst="rect">
            <a:avLst/>
          </a:prstGeom>
        </p:spPr>
        <p:txBody>
          <a:bodyPr/>
          <a:lstStyle/>
          <a:p>
            <a:pPr/>
            <a:r>
              <a:t>Sample data - jupYter notebook code</a:t>
            </a:r>
          </a:p>
        </p:txBody>
      </p:sp>
      <p:pic>
        <p:nvPicPr>
          <p:cNvPr id="589" name="pasted-image.tiff"/>
          <p:cNvPicPr>
            <a:picLocks noChangeAspect="1"/>
          </p:cNvPicPr>
          <p:nvPr/>
        </p:nvPicPr>
        <p:blipFill>
          <a:blip r:embed="rId2">
            <a:extLst/>
          </a:blip>
          <a:stretch>
            <a:fillRect/>
          </a:stretch>
        </p:blipFill>
        <p:spPr>
          <a:xfrm>
            <a:off x="-102393" y="2165913"/>
            <a:ext cx="12770828" cy="3607028"/>
          </a:xfrm>
          <a:prstGeom prst="rect">
            <a:avLst/>
          </a:prstGeom>
          <a:ln w="12700">
            <a:miter lim="400000"/>
          </a:ln>
        </p:spPr>
      </p:pic>
      <p:pic>
        <p:nvPicPr>
          <p:cNvPr id="590" name="pasted-image.tiff"/>
          <p:cNvPicPr>
            <a:picLocks noChangeAspect="1"/>
          </p:cNvPicPr>
          <p:nvPr/>
        </p:nvPicPr>
        <p:blipFill>
          <a:blip r:embed="rId3">
            <a:extLst/>
          </a:blip>
          <a:stretch>
            <a:fillRect/>
          </a:stretch>
        </p:blipFill>
        <p:spPr>
          <a:xfrm>
            <a:off x="9667877" y="-5420"/>
            <a:ext cx="3347576" cy="2788531"/>
          </a:xfrm>
          <a:prstGeom prst="rect">
            <a:avLst/>
          </a:prstGeom>
          <a:ln w="12700">
            <a:miter lim="400000"/>
          </a:ln>
        </p:spPr>
      </p:pic>
      <p:sp>
        <p:nvSpPr>
          <p:cNvPr id="591" name="Shape 591"/>
          <p:cNvSpPr/>
          <p:nvPr/>
        </p:nvSpPr>
        <p:spPr>
          <a:xfrm>
            <a:off x="863266" y="5558191"/>
            <a:ext cx="10546802" cy="23114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0000"/>
                </a:solidFill>
              </a:defRPr>
            </a:pPr>
          </a:p>
          <a:p>
            <a:pPr marL="228600" indent="-228600">
              <a:buSzPct val="100000"/>
              <a:buChar char="•"/>
              <a:defRPr>
                <a:solidFill>
                  <a:srgbClr val="000000"/>
                </a:solidFill>
              </a:defRPr>
            </a:pPr>
            <a:r>
              <a:t>Draw a pretty graph of all the columns of data in “climate”</a:t>
            </a:r>
          </a:p>
          <a:p>
            <a:pPr>
              <a:defRPr>
                <a:solidFill>
                  <a:srgbClr val="000000"/>
                </a:solidFill>
              </a:defRPr>
            </a:pPr>
          </a:p>
          <a:p>
            <a:pPr>
              <a:defRPr>
                <a:solidFill>
                  <a:srgbClr val="000000"/>
                </a:solidFill>
              </a:defRPr>
            </a:pPr>
          </a:p>
          <a:p>
            <a:pPr>
              <a:defRPr>
                <a:solidFill>
                  <a:srgbClr val="000000"/>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body" idx="13"/>
          </p:nvPr>
        </p:nvSpPr>
        <p:spPr>
          <a:prstGeom prst="rect">
            <a:avLst/>
          </a:prstGeom>
        </p:spPr>
        <p:txBody>
          <a:bodyPr/>
          <a:lstStyle/>
          <a:p>
            <a:pPr/>
            <a:r>
              <a:t>Pre-WORK REVIEW</a:t>
            </a:r>
          </a:p>
        </p:txBody>
      </p:sp>
      <p:sp>
        <p:nvSpPr>
          <p:cNvPr id="301" name="Shape 301"/>
          <p:cNvSpPr/>
          <p:nvPr>
            <p:ph type="body" idx="1"/>
          </p:nvPr>
        </p:nvSpPr>
        <p:spPr>
          <a:prstGeom prst="rect">
            <a:avLst/>
          </a:prstGeom>
        </p:spPr>
        <p:txBody>
          <a:bodyPr/>
          <a:lstStyle/>
          <a:p>
            <a:pPr marL="203200" indent="-203200">
              <a:buSzPct val="70000"/>
              <a:buFont typeface="Lucida Grande"/>
              <a:buChar char="‣"/>
            </a:pPr>
            <a:r>
              <a:t> Bring a </a:t>
            </a:r>
            <a:r>
              <a:rPr u="sng">
                <a:hlinkClick r:id="rId3" invalidUrl="" action="" tgtFrame="" tooltip="" history="1" highlightClick="0" endSnd="0"/>
              </a:rPr>
              <a:t>laptop with Anaconda</a:t>
            </a:r>
            <a:r>
              <a:t> installed. Scroll to your operating system version and click on the install button for Anaconda with Python 2.7.</a:t>
            </a:r>
          </a:p>
          <a:p>
            <a:pPr marL="203200" indent="-203200">
              <a:buSzPct val="70000"/>
              <a:buFont typeface="Lucida Grande"/>
              <a:buChar char="‣"/>
            </a:pPr>
          </a:p>
          <a:p>
            <a:pPr marL="203200" indent="-203200">
              <a:buSzPct val="70000"/>
              <a:buFont typeface="Lucida Grande"/>
              <a:buChar char="‣"/>
            </a:pPr>
            <a:r>
              <a:t>We will be using </a:t>
            </a:r>
            <a:r>
              <a:rPr u="sng">
                <a:hlinkClick r:id="rId4" invalidUrl="" action="" tgtFrame="" tooltip="" history="1" highlightClick="0" endSnd="0"/>
              </a:rPr>
              <a:t>Jupyter Notebooks</a:t>
            </a:r>
            <a:r>
              <a:t> as the main IDE for the workshop. If you have installed Anaconda, then you are ready to go!</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93" name="Shape 593"/>
          <p:cNvSpPr/>
          <p:nvPr>
            <p:ph type="body" idx="13"/>
          </p:nvPr>
        </p:nvSpPr>
        <p:spPr>
          <a:prstGeom prst="rect">
            <a:avLst/>
          </a:prstGeom>
        </p:spPr>
        <p:txBody>
          <a:bodyPr/>
          <a:lstStyle/>
          <a:p>
            <a:pPr/>
            <a:r>
              <a:t>DEMO</a:t>
            </a:r>
          </a:p>
        </p:txBody>
      </p:sp>
      <p:sp>
        <p:nvSpPr>
          <p:cNvPr id="594" name="Shape 594"/>
          <p:cNvSpPr/>
          <p:nvPr>
            <p:ph type="body" idx="14"/>
          </p:nvPr>
        </p:nvSpPr>
        <p:spPr>
          <a:xfrm>
            <a:off x="635000" y="1473200"/>
            <a:ext cx="11734800" cy="2806700"/>
          </a:xfrm>
          <a:prstGeom prst="rect">
            <a:avLst/>
          </a:prstGeom>
        </p:spPr>
        <p:txBody>
          <a:bodyPr/>
          <a:lstStyle/>
          <a:p>
            <a:pPr/>
            <a:r>
              <a:t>VisualiZing data</a:t>
            </a:r>
          </a:p>
        </p:txBody>
      </p:sp>
      <p:sp>
        <p:nvSpPr>
          <p:cNvPr id="595" name="Shape 595"/>
          <p:cNvSpPr/>
          <p:nvPr/>
        </p:nvSpPr>
        <p:spPr>
          <a:xfrm>
            <a:off x="592265" y="3957841"/>
            <a:ext cx="4191887"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buSzPct val="100000"/>
              <a:buChar char="•"/>
              <a:defRPr sz="2900"/>
            </a:pPr>
            <a:r>
              <a:t>Is it important?</a:t>
            </a:r>
          </a:p>
          <a:p>
            <a:pPr marL="228600" indent="-228600">
              <a:buSzPct val="100000"/>
              <a:buChar char="•"/>
              <a:defRPr sz="2900"/>
            </a:pPr>
            <a:r>
              <a:t>When is it needed?</a:t>
            </a:r>
          </a:p>
          <a:p>
            <a:pPr marL="228600" indent="-228600">
              <a:buSzPct val="100000"/>
              <a:buChar char="•"/>
              <a:defRPr sz="2900"/>
            </a:pPr>
            <a:r>
              <a:t>What does it add?</a:t>
            </a:r>
          </a:p>
          <a:p>
            <a:pPr marL="228600" indent="-228600">
              <a:buSzPct val="100000"/>
              <a:buChar char="•"/>
              <a:defRPr sz="2900"/>
            </a:pPr>
            <a:r>
              <a:t>What tools do you use?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99" name="Shape 599"/>
          <p:cNvSpPr/>
          <p:nvPr>
            <p:ph type="body" idx="13"/>
          </p:nvPr>
        </p:nvSpPr>
        <p:spPr>
          <a:prstGeom prst="rect">
            <a:avLst/>
          </a:prstGeom>
        </p:spPr>
        <p:txBody>
          <a:bodyPr/>
          <a:lstStyle/>
          <a:p>
            <a:pPr/>
            <a:r>
              <a:t>DEMO</a:t>
            </a:r>
          </a:p>
        </p:txBody>
      </p:sp>
      <p:sp>
        <p:nvSpPr>
          <p:cNvPr id="600" name="Shape 600"/>
          <p:cNvSpPr/>
          <p:nvPr>
            <p:ph type="body" idx="14"/>
          </p:nvPr>
        </p:nvSpPr>
        <p:spPr>
          <a:xfrm>
            <a:off x="635000" y="1473200"/>
            <a:ext cx="11734800" cy="2806700"/>
          </a:xfrm>
          <a:prstGeom prst="rect">
            <a:avLst/>
          </a:prstGeom>
        </p:spPr>
        <p:txBody>
          <a:bodyPr/>
          <a:lstStyle/>
          <a:p>
            <a:pPr/>
            <a:r>
              <a:t>VisualiZing data</a:t>
            </a:r>
          </a:p>
        </p:txBody>
      </p:sp>
      <p:sp>
        <p:nvSpPr>
          <p:cNvPr id="601" name="Shape 601"/>
          <p:cNvSpPr/>
          <p:nvPr/>
        </p:nvSpPr>
        <p:spPr>
          <a:xfrm>
            <a:off x="592265" y="3957841"/>
            <a:ext cx="4191887"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buSzPct val="100000"/>
              <a:buChar char="•"/>
              <a:defRPr sz="2900"/>
            </a:pPr>
            <a:r>
              <a:t>Is it important?</a:t>
            </a:r>
          </a:p>
          <a:p>
            <a:pPr marL="228600" indent="-228600">
              <a:buSzPct val="100000"/>
              <a:buChar char="•"/>
              <a:defRPr sz="2900"/>
            </a:pPr>
            <a:r>
              <a:t>When is it needed?</a:t>
            </a:r>
          </a:p>
          <a:p>
            <a:pPr marL="228600" indent="-228600">
              <a:buSzPct val="100000"/>
              <a:buChar char="•"/>
              <a:defRPr sz="2900"/>
            </a:pPr>
            <a:r>
              <a:t>What does it add?</a:t>
            </a:r>
          </a:p>
          <a:p>
            <a:pPr marL="228600" indent="-228600">
              <a:buSzPct val="100000"/>
              <a:buChar char="•"/>
              <a:defRPr sz="2900"/>
            </a:pPr>
            <a:r>
              <a:t>What tools do you use?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05" name="Shape 605"/>
          <p:cNvSpPr/>
          <p:nvPr>
            <p:ph type="body" idx="13"/>
          </p:nvPr>
        </p:nvSpPr>
        <p:spPr>
          <a:prstGeom prst="rect">
            <a:avLst/>
          </a:prstGeom>
        </p:spPr>
        <p:txBody>
          <a:bodyPr/>
          <a:lstStyle/>
          <a:p>
            <a:pPr/>
            <a:r>
              <a:t>Pseudocode</a:t>
            </a:r>
          </a:p>
        </p:txBody>
      </p:sp>
      <p:sp>
        <p:nvSpPr>
          <p:cNvPr id="606" name="Shape 606"/>
          <p:cNvSpPr/>
          <p:nvPr>
            <p:ph type="body" sz="half" idx="1"/>
          </p:nvPr>
        </p:nvSpPr>
        <p:spPr>
          <a:xfrm>
            <a:off x="635000" y="1482503"/>
            <a:ext cx="11734800" cy="2159563"/>
          </a:xfrm>
          <a:prstGeom prst="rect">
            <a:avLst/>
          </a:prstGeom>
        </p:spPr>
        <p:txBody>
          <a:bodyPr/>
          <a:lstStyle/>
          <a:p>
            <a:pPr marL="203200" indent="-203200">
              <a:buSzPct val="70000"/>
              <a:buFont typeface="Lucida Grande"/>
              <a:buChar char="‣"/>
              <a:defRPr sz="2500"/>
            </a:pPr>
            <a:r>
              <a:t>Pseudocode allows us to represent a program concisely. </a:t>
            </a:r>
          </a:p>
          <a:p>
            <a:pPr marL="203200" indent="-203200">
              <a:buSzPct val="70000"/>
              <a:buFont typeface="Lucida Grande"/>
              <a:buChar char="‣"/>
              <a:defRPr sz="2500"/>
            </a:pPr>
            <a:r>
              <a:t>The only thing you need is a statement to show where you are starting and where you are ending a program.</a:t>
            </a:r>
          </a:p>
          <a:p>
            <a:pPr marL="203200" indent="-203200">
              <a:buSzPct val="70000"/>
              <a:buFont typeface="Lucida Grande"/>
              <a:buChar char="‣"/>
              <a:defRPr sz="2500"/>
            </a:pPr>
            <a:r>
              <a:t>Calculate and print the average of three numbers: 5, 10, and 15.</a:t>
            </a:r>
          </a:p>
        </p:txBody>
      </p:sp>
      <p:pic>
        <p:nvPicPr>
          <p:cNvPr id="607" name="Screen Shot 2016-07-23 at 19.49.31.jpg"/>
          <p:cNvPicPr>
            <a:picLocks noChangeAspect="1"/>
          </p:cNvPicPr>
          <p:nvPr/>
        </p:nvPicPr>
        <p:blipFill>
          <a:blip r:embed="rId3">
            <a:extLst/>
          </a:blip>
          <a:stretch>
            <a:fillRect/>
          </a:stretch>
        </p:blipFill>
        <p:spPr>
          <a:xfrm>
            <a:off x="1916758" y="3654722"/>
            <a:ext cx="9171284" cy="3735758"/>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11" name="Shape 611"/>
          <p:cNvSpPr/>
          <p:nvPr>
            <p:ph type="body" idx="13"/>
          </p:nvPr>
        </p:nvSpPr>
        <p:spPr>
          <a:prstGeom prst="rect">
            <a:avLst/>
          </a:prstGeom>
        </p:spPr>
        <p:txBody>
          <a:bodyPr/>
          <a:lstStyle/>
          <a:p>
            <a:pPr/>
            <a:r>
              <a:t>activity: Write your own (pseudo)code</a:t>
            </a:r>
          </a:p>
        </p:txBody>
      </p:sp>
      <p:sp>
        <p:nvSpPr>
          <p:cNvPr id="612" name="Shape 612"/>
          <p:cNvSpPr/>
          <p:nvPr/>
        </p:nvSpPr>
        <p:spPr>
          <a:xfrm>
            <a:off x="3584774" y="2154545"/>
            <a:ext cx="5835253" cy="281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290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Create some pseudocode for the following tasks</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Create a short script that will calculate the area circle with radius r.</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Calculate and print the square of a number. If the number is larger than 10 also calculate the cube.</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List the letters in the sentence "Python is awesome"</a:t>
            </a:r>
          </a:p>
        </p:txBody>
      </p:sp>
      <p:sp>
        <p:nvSpPr>
          <p:cNvPr id="613" name="Shape 613"/>
          <p:cNvSpPr/>
          <p:nvPr/>
        </p:nvSpPr>
        <p:spPr>
          <a:xfrm>
            <a:off x="3593544" y="5960091"/>
            <a:ext cx="804431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000000"/>
                </a:solidFill>
              </a:defRPr>
            </a:lvl1pPr>
          </a:lstStyle>
          <a:p>
            <a:pPr/>
            <a:r>
              <a:t>Pseudocode explaining the necessary steps to achieve one of the tasks above</a:t>
            </a:r>
          </a:p>
        </p:txBody>
      </p:sp>
      <p:sp>
        <p:nvSpPr>
          <p:cNvPr id="614" name="Shape 614"/>
          <p:cNvSpPr/>
          <p:nvPr/>
        </p:nvSpPr>
        <p:spPr>
          <a:xfrm flipV="1">
            <a:off x="3530600" y="5861617"/>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615" name="Shape 615"/>
          <p:cNvSpPr/>
          <p:nvPr/>
        </p:nvSpPr>
        <p:spPr>
          <a:xfrm>
            <a:off x="3530600" y="5595207"/>
            <a:ext cx="373380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deliverable</a:t>
            </a:r>
          </a:p>
        </p:txBody>
      </p:sp>
      <p:sp>
        <p:nvSpPr>
          <p:cNvPr id="616" name="Shape 616"/>
          <p:cNvSpPr/>
          <p:nvPr/>
        </p:nvSpPr>
        <p:spPr>
          <a:xfrm flipV="1">
            <a:off x="3530600" y="1902734"/>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617" name="Shape 617"/>
          <p:cNvSpPr/>
          <p:nvPr/>
        </p:nvSpPr>
        <p:spPr>
          <a:xfrm>
            <a:off x="3531212" y="1652199"/>
            <a:ext cx="373380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DIRECTIONS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1" name="Shape 621"/>
          <p:cNvSpPr/>
          <p:nvPr>
            <p:ph type="body" idx="13"/>
          </p:nvPr>
        </p:nvSpPr>
        <p:spPr>
          <a:prstGeom prst="rect">
            <a:avLst/>
          </a:prstGeom>
        </p:spPr>
        <p:txBody>
          <a:bodyPr/>
          <a:lstStyle/>
          <a:p>
            <a:pPr/>
            <a:r>
              <a:t>INTRODUCTION</a:t>
            </a:r>
          </a:p>
        </p:txBody>
      </p:sp>
      <p:sp>
        <p:nvSpPr>
          <p:cNvPr id="622" name="Shape 622"/>
          <p:cNvSpPr/>
          <p:nvPr>
            <p:ph type="body" idx="14"/>
          </p:nvPr>
        </p:nvSpPr>
        <p:spPr>
          <a:xfrm>
            <a:off x="635000" y="1473200"/>
            <a:ext cx="11734800" cy="4119851"/>
          </a:xfrm>
          <a:prstGeom prst="rect">
            <a:avLst/>
          </a:prstGeom>
        </p:spPr>
        <p:txBody>
          <a:bodyPr/>
          <a:lstStyle/>
          <a:p>
            <a:pPr/>
            <a:r>
              <a:t>Python CONTROL STRUCTURES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26" name="Shape 626"/>
          <p:cNvSpPr/>
          <p:nvPr>
            <p:ph type="body" idx="13"/>
          </p:nvPr>
        </p:nvSpPr>
        <p:spPr>
          <a:prstGeom prst="rect">
            <a:avLst/>
          </a:prstGeom>
        </p:spPr>
        <p:txBody>
          <a:bodyPr/>
          <a:lstStyle/>
          <a:p>
            <a:pPr/>
            <a:r>
              <a:t>Instructions</a:t>
            </a:r>
          </a:p>
        </p:txBody>
      </p:sp>
      <p:sp>
        <p:nvSpPr>
          <p:cNvPr id="627" name="Shape 627"/>
          <p:cNvSpPr/>
          <p:nvPr>
            <p:ph type="body" sz="quarter" idx="1"/>
          </p:nvPr>
        </p:nvSpPr>
        <p:spPr>
          <a:xfrm>
            <a:off x="635000" y="2116175"/>
            <a:ext cx="11734800" cy="899060"/>
          </a:xfrm>
          <a:prstGeom prst="rect">
            <a:avLst/>
          </a:prstGeom>
        </p:spPr>
        <p:txBody>
          <a:bodyPr/>
          <a:lstStyle>
            <a:lvl1pPr marL="203200" indent="-203200">
              <a:buSzPct val="70000"/>
              <a:buFont typeface="Lucida Grande"/>
              <a:buChar char="‣"/>
              <a:defRPr sz="2500"/>
            </a:lvl1pPr>
          </a:lstStyle>
          <a:p>
            <a:pPr/>
            <a:r>
              <a:t>We recommend using a Jupyter notebook for this practice.</a:t>
            </a:r>
          </a:p>
        </p:txBody>
      </p:sp>
      <p:sp>
        <p:nvSpPr>
          <p:cNvPr id="628" name="Shape 628"/>
          <p:cNvSpPr/>
          <p:nvPr/>
        </p:nvSpPr>
        <p:spPr>
          <a:xfrm>
            <a:off x="627757" y="2760839"/>
            <a:ext cx="11212191" cy="30214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647700">
              <a:spcBef>
                <a:spcPts val="1000"/>
              </a:spcBef>
              <a:defRPr sz="2500">
                <a:solidFill>
                  <a:srgbClr val="000000"/>
                </a:solidFill>
                <a:uFill>
                  <a:solidFill>
                    <a:srgbClr val="000000"/>
                  </a:solidFill>
                </a:uFill>
              </a:defRPr>
            </a:pP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Open Jupyter: in a terminal type: </a:t>
            </a:r>
            <a:r>
              <a:rPr b="1">
                <a:latin typeface="Consolas"/>
                <a:ea typeface="Consolas"/>
                <a:cs typeface="Consolas"/>
                <a:sym typeface="Consolas"/>
              </a:rPr>
              <a:t>`jupyter notebook`</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Navigate to an appropriate folder where your work will be saved</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On the top-right-hand-side click in the button called "New" and select </a:t>
            </a:r>
            <a:r>
              <a:rPr b="1">
                <a:latin typeface="Consolas"/>
                <a:ea typeface="Consolas"/>
                <a:cs typeface="Consolas"/>
                <a:sym typeface="Consolas"/>
              </a:rPr>
              <a:t>"Python 2” </a:t>
            </a:r>
            <a:r>
              <a:t>or</a:t>
            </a:r>
            <a:r>
              <a:rPr b="1">
                <a:latin typeface="Consolas"/>
                <a:ea typeface="Consolas"/>
                <a:cs typeface="Consolas"/>
                <a:sym typeface="Consolas"/>
              </a:rPr>
              <a:t> “Root”</a:t>
            </a:r>
            <a:r>
              <a:t> (depending on your installation of Python)</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Voilà, you are ready to type the commands we will cover</a:t>
            </a:r>
          </a:p>
        </p:txBody>
      </p:sp>
      <p:pic>
        <p:nvPicPr>
          <p:cNvPr id="629" name="pasted-image.png"/>
          <p:cNvPicPr>
            <a:picLocks noChangeAspect="1"/>
          </p:cNvPicPr>
          <p:nvPr/>
        </p:nvPicPr>
        <p:blipFill>
          <a:blip r:embed="rId3">
            <a:extLst/>
          </a:blip>
          <a:srcRect l="3730" t="18619" r="1428" b="16327"/>
          <a:stretch>
            <a:fillRect/>
          </a:stretch>
        </p:blipFill>
        <p:spPr>
          <a:xfrm>
            <a:off x="8871247" y="7937"/>
            <a:ext cx="4134822" cy="1889304"/>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33" name="Shape 633"/>
          <p:cNvSpPr/>
          <p:nvPr>
            <p:ph type="body" idx="13"/>
          </p:nvPr>
        </p:nvSpPr>
        <p:spPr>
          <a:prstGeom prst="rect">
            <a:avLst/>
          </a:prstGeom>
        </p:spPr>
        <p:txBody>
          <a:bodyPr/>
          <a:lstStyle/>
          <a:p>
            <a:pPr/>
            <a:r>
              <a:t>Python Programming fundamentals</a:t>
            </a:r>
          </a:p>
        </p:txBody>
      </p:sp>
      <p:sp>
        <p:nvSpPr>
          <p:cNvPr id="634" name="Shape 634"/>
          <p:cNvSpPr/>
          <p:nvPr>
            <p:ph type="body" sz="half" idx="1"/>
          </p:nvPr>
        </p:nvSpPr>
        <p:spPr>
          <a:xfrm>
            <a:off x="635000" y="1482503"/>
            <a:ext cx="11734800" cy="2029318"/>
          </a:xfrm>
          <a:prstGeom prst="rect">
            <a:avLst/>
          </a:prstGeom>
        </p:spPr>
        <p:txBody>
          <a:bodyPr/>
          <a:lstStyle/>
          <a:p>
            <a:pPr marL="203200" indent="-203200">
              <a:buSzPct val="70000"/>
              <a:buFont typeface="Lucida Grande"/>
              <a:buChar char="‣"/>
              <a:defRPr sz="2500"/>
            </a:pPr>
            <a:r>
              <a:t>Understanding core programming concepts and why they are used is just as important as knowing how to write code. </a:t>
            </a:r>
          </a:p>
          <a:p>
            <a:pPr marL="203200" indent="-203200">
              <a:buSzPct val="70000"/>
              <a:buFont typeface="Lucida Grande"/>
              <a:buChar char="‣"/>
              <a:defRPr sz="2500"/>
            </a:pPr>
          </a:p>
          <a:p>
            <a:pPr marL="203200" indent="-203200">
              <a:buSzPct val="70000"/>
              <a:buFont typeface="Lucida Grande"/>
              <a:buChar char="‣"/>
              <a:defRPr sz="2500"/>
            </a:pPr>
            <a:r>
              <a:t>Before we start,we’ll review some basic programming concepts:</a:t>
            </a:r>
          </a:p>
        </p:txBody>
      </p:sp>
      <p:sp>
        <p:nvSpPr>
          <p:cNvPr id="635" name="Shape 635"/>
          <p:cNvSpPr/>
          <p:nvPr/>
        </p:nvSpPr>
        <p:spPr>
          <a:xfrm>
            <a:off x="635000" y="3771937"/>
            <a:ext cx="11626710" cy="2909102"/>
          </a:xfrm>
          <a:prstGeom prst="rect">
            <a:avLst/>
          </a:prstGeom>
          <a:ln w="12700"/>
          <a:extLst>
            <a:ext uri="{C572A759-6A51-4108-AA02-DFA0A04FC94B}">
              <ma14:wrappingTextBoxFlag xmlns:ma14="http://schemas.microsoft.com/office/mac/drawingml/2011/main" val="1"/>
            </a:ext>
          </a:extLst>
        </p:spPr>
        <p:txBody>
          <a:bodyPr lIns="0" tIns="0" rIns="0" bIns="0"/>
          <a:lstStyle/>
          <a:p>
            <a:pPr marL="203200" indent="-203200" defTabSz="647700">
              <a:spcBef>
                <a:spcPts val="1000"/>
              </a:spcBef>
              <a:buSzPct val="70000"/>
              <a:buFont typeface="Lucida Grande"/>
              <a:buChar char="‣"/>
              <a:defRPr sz="2500">
                <a:solidFill>
                  <a:srgbClr val="000000"/>
                </a:solidFill>
                <a:uFill>
                  <a:solidFill>
                    <a:srgbClr val="000000"/>
                  </a:solidFill>
                </a:uFill>
              </a:defRPr>
            </a:pPr>
            <a:r>
              <a:rPr b="1"/>
              <a:t>Variables</a:t>
            </a:r>
            <a:r>
              <a:t>: A symbolic name that stores a </a:t>
            </a:r>
            <a:r>
              <a:rPr b="1"/>
              <a:t>value (some specific piece of information)</a:t>
            </a:r>
            <a:r>
              <a:t>. Variables have different </a:t>
            </a:r>
            <a:r>
              <a:rPr b="1"/>
              <a:t>types.</a:t>
            </a:r>
          </a:p>
          <a:p>
            <a:pPr marL="203200" indent="-203200" defTabSz="647700">
              <a:spcBef>
                <a:spcPts val="1000"/>
              </a:spcBef>
              <a:buSzPct val="70000"/>
              <a:buFont typeface="Lucida Grande"/>
              <a:buChar char="‣"/>
              <a:defRPr sz="2500">
                <a:solidFill>
                  <a:srgbClr val="000000"/>
                </a:solidFill>
                <a:uFill>
                  <a:solidFill>
                    <a:srgbClr val="000000"/>
                  </a:solidFill>
                </a:uFill>
              </a:defRPr>
            </a:pPr>
          </a:p>
          <a:p>
            <a:pPr marL="203200" indent="-203200" defTabSz="647700">
              <a:spcBef>
                <a:spcPts val="1000"/>
              </a:spcBef>
              <a:buSzPct val="70000"/>
              <a:buFont typeface="Lucida Grande"/>
              <a:buChar char="‣"/>
              <a:defRPr sz="2500">
                <a:solidFill>
                  <a:srgbClr val="000000"/>
                </a:solidFill>
                <a:uFill>
                  <a:solidFill>
                    <a:srgbClr val="000000"/>
                  </a:solidFill>
                </a:uFill>
              </a:defRPr>
            </a:pPr>
            <a:r>
              <a:t>For example: </a:t>
            </a:r>
            <a:r>
              <a:rPr b="1">
                <a:latin typeface="Consolas"/>
                <a:ea typeface="Consolas"/>
                <a:cs typeface="Consolas"/>
                <a:sym typeface="Consolas"/>
              </a:rPr>
              <a:t>r = 3</a:t>
            </a:r>
          </a:p>
        </p:txBody>
      </p:sp>
      <p:pic>
        <p:nvPicPr>
          <p:cNvPr id="636" name="pasted-image.tiff"/>
          <p:cNvPicPr>
            <a:picLocks noChangeAspect="1"/>
          </p:cNvPicPr>
          <p:nvPr/>
        </p:nvPicPr>
        <p:blipFill>
          <a:blip r:embed="rId2">
            <a:extLst/>
          </a:blip>
          <a:stretch>
            <a:fillRect/>
          </a:stretch>
        </p:blipFill>
        <p:spPr>
          <a:xfrm>
            <a:off x="10341912" y="4789279"/>
            <a:ext cx="2526795" cy="2526795"/>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ph type="body" idx="13"/>
          </p:nvPr>
        </p:nvSpPr>
        <p:spPr>
          <a:prstGeom prst="rect">
            <a:avLst/>
          </a:prstGeom>
        </p:spPr>
        <p:txBody>
          <a:bodyPr/>
          <a:lstStyle/>
          <a:p>
            <a:pPr/>
            <a:r>
              <a:t>Python Programming fundamentals</a:t>
            </a:r>
          </a:p>
        </p:txBody>
      </p:sp>
      <p:sp>
        <p:nvSpPr>
          <p:cNvPr id="639" name="Shape 639"/>
          <p:cNvSpPr/>
          <p:nvPr/>
        </p:nvSpPr>
        <p:spPr>
          <a:xfrm>
            <a:off x="689045" y="1551282"/>
            <a:ext cx="11626710" cy="4813279"/>
          </a:xfrm>
          <a:prstGeom prst="rect">
            <a:avLst/>
          </a:prstGeom>
          <a:ln w="12700"/>
          <a:extLst>
            <a:ext uri="{C572A759-6A51-4108-AA02-DFA0A04FC94B}">
              <ma14:wrappingTextBoxFlag xmlns:ma14="http://schemas.microsoft.com/office/mac/drawingml/2011/main" val="1"/>
            </a:ext>
          </a:extLst>
        </p:spPr>
        <p:txBody>
          <a:bodyPr lIns="0" tIns="0" rIns="0" bIns="0"/>
          <a:lstStyle/>
          <a:p>
            <a:pPr marL="203200" indent="-203200" defTabSz="647700">
              <a:spcBef>
                <a:spcPts val="1000"/>
              </a:spcBef>
              <a:buSzPct val="70000"/>
              <a:buFont typeface="Lucida Grande"/>
              <a:buChar char="‣"/>
              <a:defRPr sz="2500">
                <a:solidFill>
                  <a:srgbClr val="000000"/>
                </a:solidFill>
                <a:uFill>
                  <a:solidFill>
                    <a:srgbClr val="000000"/>
                  </a:solidFill>
                </a:uFill>
              </a:defRPr>
            </a:pPr>
            <a:r>
              <a:rPr b="1"/>
              <a:t>Control Structures</a:t>
            </a:r>
            <a:r>
              <a:t>: A block of programming that analyses variables and chooses a direction in which to go based on given parameters.</a:t>
            </a:r>
          </a:p>
          <a:p>
            <a:pPr marL="203200" indent="-203200" defTabSz="647700">
              <a:spcBef>
                <a:spcPts val="1000"/>
              </a:spcBef>
              <a:buSzPct val="70000"/>
              <a:buFont typeface="Lucida Grande"/>
              <a:buChar char="‣"/>
              <a:defRPr sz="2500">
                <a:solidFill>
                  <a:srgbClr val="000000"/>
                </a:solidFill>
                <a:uFill>
                  <a:solidFill>
                    <a:srgbClr val="000000"/>
                  </a:solidFill>
                </a:uFill>
              </a:defRPr>
            </a:pPr>
          </a:p>
          <a:p>
            <a:pPr marL="203200" indent="-203200" defTabSz="647700">
              <a:spcBef>
                <a:spcPts val="1000"/>
              </a:spcBef>
              <a:buSzPct val="70000"/>
              <a:buFont typeface="Lucida Grande"/>
              <a:buChar char="‣"/>
              <a:defRPr sz="2500">
                <a:solidFill>
                  <a:srgbClr val="000000"/>
                </a:solidFill>
                <a:uFill>
                  <a:solidFill>
                    <a:srgbClr val="000000"/>
                  </a:solidFill>
                </a:uFill>
              </a:defRPr>
            </a:pPr>
            <a:r>
              <a:t> The term flow control details the direction the program takes (which way program control “flows”). It determines how a computer will respond when given certain conditions and parameters. Some typical structures include:</a:t>
            </a:r>
          </a:p>
          <a:p>
            <a:pPr marL="203200" indent="-203200" defTabSz="647700">
              <a:spcBef>
                <a:spcPts val="1000"/>
              </a:spcBef>
              <a:buSzPct val="70000"/>
              <a:buFont typeface="Lucida Grande"/>
              <a:buChar char="‣"/>
              <a:defRPr sz="2500">
                <a:solidFill>
                  <a:srgbClr val="000000"/>
                </a:solidFill>
                <a:uFill>
                  <a:solidFill>
                    <a:srgbClr val="000000"/>
                  </a:solidFill>
                </a:uFill>
              </a:defRPr>
            </a:pPr>
          </a:p>
          <a:p>
            <a:pPr lvl="1" marL="660400" indent="-203200" defTabSz="647700">
              <a:spcBef>
                <a:spcPts val="1000"/>
              </a:spcBef>
              <a:buSzPct val="70000"/>
              <a:buFont typeface="Lucida Grande"/>
              <a:buChar char="‣"/>
              <a:defRPr sz="2500">
                <a:solidFill>
                  <a:srgbClr val="000000"/>
                </a:solidFill>
                <a:uFill>
                  <a:solidFill>
                    <a:srgbClr val="000000"/>
                  </a:solidFill>
                </a:uFill>
              </a:defRPr>
            </a:pPr>
            <a:r>
              <a:rPr b="1"/>
              <a:t>if</a:t>
            </a:r>
            <a:r>
              <a:t> statement</a:t>
            </a:r>
          </a:p>
          <a:p>
            <a:pPr lvl="1" marL="660400" indent="-203200" defTabSz="647700">
              <a:spcBef>
                <a:spcPts val="1000"/>
              </a:spcBef>
              <a:buSzPct val="70000"/>
              <a:buFont typeface="Lucida Grande"/>
              <a:buChar char="‣"/>
              <a:defRPr sz="2500">
                <a:solidFill>
                  <a:srgbClr val="000000"/>
                </a:solidFill>
                <a:uFill>
                  <a:solidFill>
                    <a:srgbClr val="000000"/>
                  </a:solidFill>
                </a:uFill>
              </a:defRPr>
            </a:pPr>
            <a:r>
              <a:rPr b="1"/>
              <a:t>for</a:t>
            </a:r>
            <a:r>
              <a:t> loop</a:t>
            </a:r>
          </a:p>
          <a:p>
            <a:pPr lvl="1" marL="660400" indent="-203200" defTabSz="647700">
              <a:spcBef>
                <a:spcPts val="1000"/>
              </a:spcBef>
              <a:buSzPct val="70000"/>
              <a:buFont typeface="Lucida Grande"/>
              <a:buChar char="‣"/>
              <a:defRPr sz="2500">
                <a:solidFill>
                  <a:srgbClr val="000000"/>
                </a:solidFill>
                <a:uFill>
                  <a:solidFill>
                    <a:srgbClr val="000000"/>
                  </a:solidFill>
                </a:uFill>
              </a:defRPr>
            </a:pPr>
            <a:r>
              <a:t>Functions </a:t>
            </a:r>
          </a:p>
        </p:txBody>
      </p:sp>
      <p:pic>
        <p:nvPicPr>
          <p:cNvPr id="640" name="pasted-image.tiff"/>
          <p:cNvPicPr>
            <a:picLocks noChangeAspect="1"/>
          </p:cNvPicPr>
          <p:nvPr/>
        </p:nvPicPr>
        <p:blipFill>
          <a:blip r:embed="rId3">
            <a:extLst/>
          </a:blip>
          <a:stretch>
            <a:fillRect/>
          </a:stretch>
        </p:blipFill>
        <p:spPr>
          <a:xfrm>
            <a:off x="10341912" y="4789279"/>
            <a:ext cx="2526795" cy="2526795"/>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44" name="Shape 644"/>
          <p:cNvSpPr/>
          <p:nvPr>
            <p:ph type="body" idx="13"/>
          </p:nvPr>
        </p:nvSpPr>
        <p:spPr>
          <a:prstGeom prst="rect">
            <a:avLst/>
          </a:prstGeom>
        </p:spPr>
        <p:txBody>
          <a:bodyPr/>
          <a:lstStyle/>
          <a:p>
            <a:pPr/>
            <a:r>
              <a:t>Python Programming fundamentals</a:t>
            </a:r>
          </a:p>
        </p:txBody>
      </p:sp>
      <p:sp>
        <p:nvSpPr>
          <p:cNvPr id="645" name="Shape 645"/>
          <p:cNvSpPr/>
          <p:nvPr/>
        </p:nvSpPr>
        <p:spPr>
          <a:xfrm>
            <a:off x="689045" y="1551282"/>
            <a:ext cx="11626710" cy="4813279"/>
          </a:xfrm>
          <a:prstGeom prst="rect">
            <a:avLst/>
          </a:prstGeom>
          <a:ln w="12700"/>
          <a:extLst>
            <a:ext uri="{C572A759-6A51-4108-AA02-DFA0A04FC94B}">
              <ma14:wrappingTextBoxFlag xmlns:ma14="http://schemas.microsoft.com/office/mac/drawingml/2011/main" val="1"/>
            </a:ext>
          </a:extLst>
        </p:spPr>
        <p:txBody>
          <a:bodyPr lIns="0" tIns="0" rIns="0" bIns="0"/>
          <a:lstStyle/>
          <a:p>
            <a:pPr marL="203200" indent="-203200" defTabSz="647700">
              <a:spcBef>
                <a:spcPts val="1000"/>
              </a:spcBef>
              <a:buSzPct val="70000"/>
              <a:buFont typeface="Lucida Grande"/>
              <a:buChar char="‣"/>
              <a:defRPr sz="2500">
                <a:solidFill>
                  <a:srgbClr val="000000"/>
                </a:solidFill>
                <a:uFill>
                  <a:solidFill>
                    <a:srgbClr val="000000"/>
                  </a:solidFill>
                </a:uFill>
              </a:defRPr>
            </a:pPr>
            <a:r>
              <a:rPr b="1"/>
              <a:t>Data Structures</a:t>
            </a:r>
            <a:r>
              <a:t>: Data structure is a particular way of storing and organizing data in a computer so that it can be used efficiently. Some examples include:</a:t>
            </a:r>
          </a:p>
          <a:p>
            <a:pPr marL="203200" indent="-203200" defTabSz="647700">
              <a:spcBef>
                <a:spcPts val="1000"/>
              </a:spcBef>
              <a:buSzPct val="70000"/>
              <a:buFont typeface="Lucida Grande"/>
              <a:buChar char="‣"/>
              <a:defRPr sz="2500">
                <a:solidFill>
                  <a:srgbClr val="000000"/>
                </a:solidFill>
                <a:uFill>
                  <a:solidFill>
                    <a:srgbClr val="000000"/>
                  </a:solidFill>
                </a:uFill>
              </a:defRPr>
            </a:pPr>
          </a:p>
          <a:p>
            <a:pPr lvl="1" marL="660400" indent="-203200" defTabSz="647700">
              <a:spcBef>
                <a:spcPts val="1000"/>
              </a:spcBef>
              <a:buSzPct val="70000"/>
              <a:buFont typeface="Lucida Grande"/>
              <a:buChar char="‣"/>
              <a:defRPr sz="2500">
                <a:solidFill>
                  <a:srgbClr val="000000"/>
                </a:solidFill>
                <a:uFill>
                  <a:solidFill>
                    <a:srgbClr val="000000"/>
                  </a:solidFill>
                </a:uFill>
              </a:defRPr>
            </a:pPr>
            <a:r>
              <a:t> Lists</a:t>
            </a:r>
          </a:p>
          <a:p>
            <a:pPr lvl="1" marL="660400" indent="-203200" defTabSz="647700">
              <a:spcBef>
                <a:spcPts val="1000"/>
              </a:spcBef>
              <a:buSzPct val="70000"/>
              <a:buFont typeface="Lucida Grande"/>
              <a:buChar char="‣"/>
              <a:defRPr sz="2500">
                <a:solidFill>
                  <a:srgbClr val="000000"/>
                </a:solidFill>
                <a:uFill>
                  <a:solidFill>
                    <a:srgbClr val="000000"/>
                  </a:solidFill>
                </a:uFill>
              </a:defRPr>
            </a:pPr>
            <a:r>
              <a:t> Tuples</a:t>
            </a:r>
          </a:p>
          <a:p>
            <a:pPr lvl="1" marL="660400" indent="-203200" defTabSz="647700">
              <a:spcBef>
                <a:spcPts val="1000"/>
              </a:spcBef>
              <a:buSzPct val="70000"/>
              <a:buFont typeface="Lucida Grande"/>
              <a:buChar char="‣"/>
              <a:defRPr sz="2500">
                <a:solidFill>
                  <a:srgbClr val="000000"/>
                </a:solidFill>
                <a:uFill>
                  <a:solidFill>
                    <a:srgbClr val="000000"/>
                  </a:solidFill>
                </a:uFill>
              </a:defRPr>
            </a:pPr>
            <a:r>
              <a:t> Arrays</a:t>
            </a:r>
          </a:p>
          <a:p>
            <a:pPr lvl="1" marL="660400" indent="-203200" defTabSz="647700">
              <a:spcBef>
                <a:spcPts val="1000"/>
              </a:spcBef>
              <a:buSzPct val="70000"/>
              <a:buFont typeface="Lucida Grande"/>
              <a:buChar char="‣"/>
              <a:defRPr sz="2500">
                <a:solidFill>
                  <a:srgbClr val="000000"/>
                </a:solidFill>
                <a:uFill>
                  <a:solidFill>
                    <a:srgbClr val="000000"/>
                  </a:solidFill>
                </a:uFill>
              </a:defRPr>
            </a:pPr>
            <a:r>
              <a:t> Matrices</a:t>
            </a:r>
          </a:p>
          <a:p>
            <a:pPr lvl="1" marL="660400" indent="-203200" defTabSz="647700">
              <a:spcBef>
                <a:spcPts val="1000"/>
              </a:spcBef>
              <a:buSzPct val="70000"/>
              <a:buFont typeface="Lucida Grande"/>
              <a:buChar char="‣"/>
              <a:defRPr sz="2500">
                <a:solidFill>
                  <a:srgbClr val="000000"/>
                </a:solidFill>
                <a:uFill>
                  <a:solidFill>
                    <a:srgbClr val="000000"/>
                  </a:solidFill>
                </a:uFill>
              </a:defRPr>
            </a:pPr>
            <a:r>
              <a:t> Dataframes</a:t>
            </a:r>
          </a:p>
        </p:txBody>
      </p:sp>
      <p:pic>
        <p:nvPicPr>
          <p:cNvPr id="646" name="pasted-image.tiff"/>
          <p:cNvPicPr>
            <a:picLocks noChangeAspect="1"/>
          </p:cNvPicPr>
          <p:nvPr/>
        </p:nvPicPr>
        <p:blipFill>
          <a:blip r:embed="rId3">
            <a:extLst/>
          </a:blip>
          <a:stretch>
            <a:fillRect/>
          </a:stretch>
        </p:blipFill>
        <p:spPr>
          <a:xfrm>
            <a:off x="10341912" y="4789279"/>
            <a:ext cx="2526795" cy="2526795"/>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50" name="Shape 650"/>
          <p:cNvSpPr/>
          <p:nvPr>
            <p:ph type="body" idx="13"/>
          </p:nvPr>
        </p:nvSpPr>
        <p:spPr>
          <a:prstGeom prst="rect">
            <a:avLst/>
          </a:prstGeom>
        </p:spPr>
        <p:txBody>
          <a:bodyPr/>
          <a:lstStyle/>
          <a:p>
            <a:pPr/>
            <a:r>
              <a:t>Python Programming fundamentals</a:t>
            </a:r>
          </a:p>
        </p:txBody>
      </p:sp>
      <p:sp>
        <p:nvSpPr>
          <p:cNvPr id="651" name="Shape 651"/>
          <p:cNvSpPr/>
          <p:nvPr/>
        </p:nvSpPr>
        <p:spPr>
          <a:xfrm>
            <a:off x="689045" y="1551282"/>
            <a:ext cx="11626710" cy="4813279"/>
          </a:xfrm>
          <a:prstGeom prst="rect">
            <a:avLst/>
          </a:prstGeom>
          <a:ln w="12700"/>
          <a:extLst>
            <a:ext uri="{C572A759-6A51-4108-AA02-DFA0A04FC94B}">
              <ma14:wrappingTextBoxFlag xmlns:ma14="http://schemas.microsoft.com/office/mac/drawingml/2011/main" val="1"/>
            </a:ext>
          </a:extLst>
        </p:spPr>
        <p:txBody>
          <a:bodyPr lIns="0" tIns="0" rIns="0" bIns="0"/>
          <a:lstStyle/>
          <a:p>
            <a:pPr marL="203200" indent="-203200" defTabSz="647700">
              <a:spcBef>
                <a:spcPts val="1000"/>
              </a:spcBef>
              <a:buSzPct val="70000"/>
              <a:buFont typeface="Lucida Grande"/>
              <a:buChar char="‣"/>
              <a:defRPr sz="2500">
                <a:solidFill>
                  <a:srgbClr val="000000"/>
                </a:solidFill>
                <a:uFill>
                  <a:solidFill>
                    <a:srgbClr val="000000"/>
                  </a:solidFill>
                </a:uFill>
              </a:defRPr>
            </a:pPr>
            <a:r>
              <a:rPr b="1"/>
              <a:t>Syntax</a:t>
            </a:r>
            <a:r>
              <a:t>: The syntax of a programming language is the set of rules that define the combinations of symbols that are considered to be correctly structured programs in that language</a:t>
            </a:r>
          </a:p>
          <a:p>
            <a:pPr marL="203200" indent="-203200" defTabSz="647700">
              <a:spcBef>
                <a:spcPts val="1000"/>
              </a:spcBef>
              <a:buSzPct val="70000"/>
              <a:buFont typeface="Lucida Grande"/>
              <a:buChar char="‣"/>
              <a:defRPr sz="2500">
                <a:solidFill>
                  <a:srgbClr val="000000"/>
                </a:solidFill>
                <a:uFill>
                  <a:solidFill>
                    <a:srgbClr val="000000"/>
                  </a:solidFill>
                </a:uFill>
              </a:defRPr>
            </a:pPr>
          </a:p>
          <a:p>
            <a:pPr marL="203200" indent="-203200" defTabSz="647700">
              <a:spcBef>
                <a:spcPts val="1000"/>
              </a:spcBef>
              <a:buSzPct val="70000"/>
              <a:buFont typeface="Lucida Grande"/>
              <a:buChar char="‣"/>
              <a:defRPr sz="2500">
                <a:solidFill>
                  <a:srgbClr val="000000"/>
                </a:solidFill>
                <a:uFill>
                  <a:solidFill>
                    <a:srgbClr val="000000"/>
                  </a:solidFill>
                </a:uFill>
              </a:defRPr>
            </a:pPr>
            <a:r>
              <a:t>The interrelationship of all of these elements make it possible for us to write programs to implement algorithms and solve problems</a:t>
            </a:r>
          </a:p>
        </p:txBody>
      </p:sp>
      <p:pic>
        <p:nvPicPr>
          <p:cNvPr id="652" name="pasted-image.tiff"/>
          <p:cNvPicPr>
            <a:picLocks noChangeAspect="1"/>
          </p:cNvPicPr>
          <p:nvPr/>
        </p:nvPicPr>
        <p:blipFill>
          <a:blip r:embed="rId3">
            <a:extLst/>
          </a:blip>
          <a:stretch>
            <a:fillRect/>
          </a:stretch>
        </p:blipFill>
        <p:spPr>
          <a:xfrm>
            <a:off x="10341912" y="4789279"/>
            <a:ext cx="2526795" cy="252679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body" idx="13"/>
          </p:nvPr>
        </p:nvSpPr>
        <p:spPr>
          <a:prstGeom prst="rect">
            <a:avLst/>
          </a:prstGeom>
        </p:spPr>
        <p:txBody>
          <a:bodyPr/>
          <a:lstStyle/>
          <a:p>
            <a:pPr/>
            <a:r>
              <a:t>PYTHON PROGRAMMING101</a:t>
            </a:r>
          </a:p>
        </p:txBody>
      </p:sp>
      <p:sp>
        <p:nvSpPr>
          <p:cNvPr id="306" name="Shape 306"/>
          <p:cNvSpPr/>
          <p:nvPr>
            <p:ph type="body" idx="14"/>
          </p:nvPr>
        </p:nvSpPr>
        <p:spPr>
          <a:xfrm>
            <a:off x="635000" y="1473200"/>
            <a:ext cx="11734800" cy="2806700"/>
          </a:xfrm>
          <a:prstGeom prst="rect">
            <a:avLst/>
          </a:prstGeom>
        </p:spPr>
        <p:txBody>
          <a:bodyPr/>
          <a:lstStyle/>
          <a:p>
            <a:pPr/>
            <a:r>
              <a:t>OPENING</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6" name="Shape 656"/>
          <p:cNvSpPr/>
          <p:nvPr>
            <p:ph type="body" idx="13"/>
          </p:nvPr>
        </p:nvSpPr>
        <p:spPr>
          <a:prstGeom prst="rect">
            <a:avLst/>
          </a:prstGeom>
        </p:spPr>
        <p:txBody>
          <a:bodyPr/>
          <a:lstStyle/>
          <a:p>
            <a:pPr/>
            <a:r>
              <a:t>IF</a:t>
            </a:r>
          </a:p>
        </p:txBody>
      </p:sp>
      <p:sp>
        <p:nvSpPr>
          <p:cNvPr id="657" name="Shape 657"/>
          <p:cNvSpPr/>
          <p:nvPr/>
        </p:nvSpPr>
        <p:spPr>
          <a:xfrm>
            <a:off x="635000" y="1450335"/>
            <a:ext cx="11734800" cy="2526795"/>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defRPr sz="2500">
                <a:solidFill>
                  <a:srgbClr val="000000"/>
                </a:solidFill>
                <a:uFill>
                  <a:solidFill>
                    <a:srgbClr val="000000"/>
                  </a:solidFill>
                </a:uFill>
              </a:defRPr>
            </a:pPr>
            <a:r>
              <a:t>An </a:t>
            </a:r>
            <a:r>
              <a:t>`if` </a:t>
            </a:r>
            <a:r>
              <a:t>statement is a conditional structure that, if proved true, performs a function or displays information. </a:t>
            </a:r>
          </a:p>
          <a:p>
            <a:pPr defTabSz="647700">
              <a:spcBef>
                <a:spcPts val="1000"/>
              </a:spcBef>
              <a:defRPr sz="2500">
                <a:solidFill>
                  <a:srgbClr val="000000"/>
                </a:solidFill>
                <a:uFill>
                  <a:solidFill>
                    <a:srgbClr val="000000"/>
                  </a:solidFill>
                </a:uFill>
              </a:defRPr>
            </a:pPr>
          </a:p>
          <a:p>
            <a:pPr defTabSz="647700">
              <a:spcBef>
                <a:spcPts val="1000"/>
              </a:spcBef>
              <a:defRPr sz="2500">
                <a:solidFill>
                  <a:srgbClr val="000000"/>
                </a:solidFill>
                <a:uFill>
                  <a:solidFill>
                    <a:srgbClr val="000000"/>
                  </a:solidFill>
                </a:uFill>
              </a:defRPr>
            </a:pPr>
            <a:r>
              <a:t>Think of this as a decision that moves the flow of your program depending on the answer to a TRUE-FALSE question. </a:t>
            </a:r>
          </a:p>
        </p:txBody>
      </p:sp>
      <p:sp>
        <p:nvSpPr>
          <p:cNvPr id="658" name="Shape 658"/>
          <p:cNvSpPr/>
          <p:nvPr/>
        </p:nvSpPr>
        <p:spPr>
          <a:xfrm>
            <a:off x="6627128" y="4010162"/>
            <a:ext cx="5600549" cy="481727"/>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spcBef>
                <a:spcPts val="1000"/>
              </a:spcBef>
              <a:defRPr sz="2500">
                <a:solidFill>
                  <a:srgbClr val="000000"/>
                </a:solidFill>
                <a:uFill>
                  <a:solidFill>
                    <a:srgbClr val="000000"/>
                  </a:solidFill>
                </a:uFill>
              </a:defRPr>
            </a:lvl1pPr>
          </a:lstStyle>
          <a:p>
            <a:pPr/>
            <a:r>
              <a:t>In Python we can write:</a:t>
            </a:r>
          </a:p>
        </p:txBody>
      </p:sp>
      <p:pic>
        <p:nvPicPr>
          <p:cNvPr id="659" name="Screen Shot 2016-07-23 at 20.05.58.jpg"/>
          <p:cNvPicPr>
            <a:picLocks noChangeAspect="1"/>
          </p:cNvPicPr>
          <p:nvPr/>
        </p:nvPicPr>
        <p:blipFill>
          <a:blip r:embed="rId3">
            <a:extLst/>
          </a:blip>
          <a:stretch>
            <a:fillRect/>
          </a:stretch>
        </p:blipFill>
        <p:spPr>
          <a:xfrm>
            <a:off x="6520768" y="4524921"/>
            <a:ext cx="5813268" cy="187474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body" idx="13"/>
          </p:nvPr>
        </p:nvSpPr>
        <p:spPr>
          <a:prstGeom prst="rect">
            <a:avLst/>
          </a:prstGeom>
        </p:spPr>
        <p:txBody>
          <a:bodyPr/>
          <a:lstStyle/>
          <a:p>
            <a:pPr/>
            <a:r>
              <a:t>IF</a:t>
            </a:r>
          </a:p>
        </p:txBody>
      </p:sp>
      <p:sp>
        <p:nvSpPr>
          <p:cNvPr id="664" name="Shape 664"/>
          <p:cNvSpPr/>
          <p:nvPr/>
        </p:nvSpPr>
        <p:spPr>
          <a:xfrm>
            <a:off x="615971" y="1506682"/>
            <a:ext cx="5600550" cy="481727"/>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spcBef>
                <a:spcPts val="1000"/>
              </a:spcBef>
              <a:defRPr sz="2500">
                <a:solidFill>
                  <a:srgbClr val="000000"/>
                </a:solidFill>
                <a:uFill>
                  <a:solidFill>
                    <a:srgbClr val="000000"/>
                  </a:solidFill>
                </a:uFill>
              </a:defRPr>
            </a:lvl1pPr>
          </a:lstStyle>
          <a:p>
            <a:pPr/>
            <a:r>
              <a:t>Another example:</a:t>
            </a:r>
          </a:p>
        </p:txBody>
      </p:sp>
      <p:pic>
        <p:nvPicPr>
          <p:cNvPr id="665" name="Screen Shot 2016-07-23 at 20.07.48.jpg"/>
          <p:cNvPicPr>
            <a:picLocks noChangeAspect="1"/>
          </p:cNvPicPr>
          <p:nvPr/>
        </p:nvPicPr>
        <p:blipFill>
          <a:blip r:embed="rId3">
            <a:extLst/>
          </a:blip>
          <a:stretch>
            <a:fillRect/>
          </a:stretch>
        </p:blipFill>
        <p:spPr>
          <a:xfrm>
            <a:off x="1714500" y="1927225"/>
            <a:ext cx="9575800" cy="502920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9" name="Shape 669"/>
          <p:cNvSpPr/>
          <p:nvPr>
            <p:ph type="body" idx="13"/>
          </p:nvPr>
        </p:nvSpPr>
        <p:spPr>
          <a:prstGeom prst="rect">
            <a:avLst/>
          </a:prstGeom>
        </p:spPr>
        <p:txBody>
          <a:bodyPr/>
          <a:lstStyle/>
          <a:p>
            <a:pPr/>
            <a:r>
              <a:t>for loop</a:t>
            </a:r>
          </a:p>
        </p:txBody>
      </p:sp>
      <p:sp>
        <p:nvSpPr>
          <p:cNvPr id="670" name="Shape 670"/>
          <p:cNvSpPr/>
          <p:nvPr/>
        </p:nvSpPr>
        <p:spPr>
          <a:xfrm>
            <a:off x="635000" y="1450335"/>
            <a:ext cx="11734800" cy="2526795"/>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defRPr sz="2500">
                <a:solidFill>
                  <a:srgbClr val="000000"/>
                </a:solidFill>
                <a:uFill>
                  <a:solidFill>
                    <a:srgbClr val="000000"/>
                  </a:solidFill>
                </a:uFill>
              </a:defRPr>
            </a:pPr>
            <a:r>
              <a:t>A </a:t>
            </a:r>
            <a:r>
              <a:t>loop</a:t>
            </a:r>
            <a:r>
              <a:t> statement in programming performs a predefined set of instructions or tasks while or until a predetermined condition is met. </a:t>
            </a:r>
          </a:p>
        </p:txBody>
      </p:sp>
      <p:sp>
        <p:nvSpPr>
          <p:cNvPr id="671" name="Shape 671"/>
          <p:cNvSpPr/>
          <p:nvPr/>
        </p:nvSpPr>
        <p:spPr>
          <a:xfrm>
            <a:off x="643977" y="2377018"/>
            <a:ext cx="5600549" cy="481727"/>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spcBef>
                <a:spcPts val="1000"/>
              </a:spcBef>
              <a:defRPr sz="2500">
                <a:solidFill>
                  <a:srgbClr val="000000"/>
                </a:solidFill>
                <a:uFill>
                  <a:solidFill>
                    <a:srgbClr val="000000"/>
                  </a:solidFill>
                </a:uFill>
              </a:defRPr>
            </a:lvl1pPr>
          </a:lstStyle>
          <a:p>
            <a:pPr/>
            <a:r>
              <a:t>In Python we can write:</a:t>
            </a:r>
          </a:p>
        </p:txBody>
      </p:sp>
      <p:pic>
        <p:nvPicPr>
          <p:cNvPr id="672" name="Screen Shot 2016-07-23 at 20.10.36.jpg"/>
          <p:cNvPicPr>
            <a:picLocks noChangeAspect="1"/>
          </p:cNvPicPr>
          <p:nvPr/>
        </p:nvPicPr>
        <p:blipFill>
          <a:blip r:embed="rId3">
            <a:extLst/>
          </a:blip>
          <a:stretch>
            <a:fillRect/>
          </a:stretch>
        </p:blipFill>
        <p:spPr>
          <a:xfrm>
            <a:off x="525514" y="2883807"/>
            <a:ext cx="6417447" cy="2145011"/>
          </a:xfrm>
          <a:prstGeom prst="rect">
            <a:avLst/>
          </a:prstGeom>
          <a:ln w="12700">
            <a:miter lim="400000"/>
          </a:ln>
        </p:spPr>
      </p:pic>
      <p:pic>
        <p:nvPicPr>
          <p:cNvPr id="673" name="pasted-image.tiff"/>
          <p:cNvPicPr>
            <a:picLocks noChangeAspect="1"/>
          </p:cNvPicPr>
          <p:nvPr/>
        </p:nvPicPr>
        <p:blipFill>
          <a:blip r:embed="rId4">
            <a:extLst/>
          </a:blip>
          <a:stretch>
            <a:fillRect/>
          </a:stretch>
        </p:blipFill>
        <p:spPr>
          <a:xfrm>
            <a:off x="5018143" y="5053880"/>
            <a:ext cx="3958241" cy="2049804"/>
          </a:xfrm>
          <a:prstGeom prst="rect">
            <a:avLst/>
          </a:prstGeom>
          <a:ln w="12700">
            <a:miter lim="400000"/>
          </a:ln>
        </p:spPr>
      </p:pic>
      <p:sp>
        <p:nvSpPr>
          <p:cNvPr id="674" name="Shape 674"/>
          <p:cNvSpPr/>
          <p:nvPr/>
        </p:nvSpPr>
        <p:spPr>
          <a:xfrm>
            <a:off x="643977" y="5269537"/>
            <a:ext cx="5600549" cy="481727"/>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spcBef>
                <a:spcPts val="1000"/>
              </a:spcBef>
              <a:defRPr sz="2500">
                <a:solidFill>
                  <a:srgbClr val="000000"/>
                </a:solidFill>
                <a:uFill>
                  <a:solidFill>
                    <a:srgbClr val="000000"/>
                  </a:solidFill>
                </a:uFill>
              </a:defRPr>
            </a:lvl1pPr>
          </a:lstStyle>
          <a:p>
            <a:pPr/>
            <a:r>
              <a:t>Which is the same as writing:</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8" name="Shape 678"/>
          <p:cNvSpPr/>
          <p:nvPr>
            <p:ph type="body" idx="13"/>
          </p:nvPr>
        </p:nvSpPr>
        <p:spPr>
          <a:prstGeom prst="rect">
            <a:avLst/>
          </a:prstGeom>
        </p:spPr>
        <p:txBody>
          <a:bodyPr/>
          <a:lstStyle/>
          <a:p>
            <a:pPr/>
            <a:r>
              <a:t>for loop</a:t>
            </a:r>
          </a:p>
        </p:txBody>
      </p:sp>
      <p:sp>
        <p:nvSpPr>
          <p:cNvPr id="679" name="Shape 679"/>
          <p:cNvSpPr/>
          <p:nvPr/>
        </p:nvSpPr>
        <p:spPr>
          <a:xfrm>
            <a:off x="615971" y="1506682"/>
            <a:ext cx="11996157" cy="2016458"/>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defRPr sz="2500">
                <a:solidFill>
                  <a:srgbClr val="000000"/>
                </a:solidFill>
                <a:uFill>
                  <a:solidFill>
                    <a:srgbClr val="000000"/>
                  </a:solidFill>
                </a:uFill>
              </a:defRPr>
            </a:pPr>
          </a:p>
          <a:p>
            <a:pPr defTabSz="647700">
              <a:spcBef>
                <a:spcPts val="1000"/>
              </a:spcBef>
              <a:defRPr sz="2500">
                <a:solidFill>
                  <a:srgbClr val="000000"/>
                </a:solidFill>
                <a:uFill>
                  <a:solidFill>
                    <a:srgbClr val="000000"/>
                  </a:solidFill>
                </a:uFill>
              </a:defRPr>
            </a:pPr>
          </a:p>
          <a:p>
            <a:pPr defTabSz="647700">
              <a:spcBef>
                <a:spcPts val="1000"/>
              </a:spcBef>
              <a:defRPr sz="2500">
                <a:solidFill>
                  <a:srgbClr val="000000"/>
                </a:solidFill>
                <a:uFill>
                  <a:solidFill>
                    <a:srgbClr val="000000"/>
                  </a:solidFill>
                </a:uFill>
              </a:defRPr>
            </a:pPr>
            <a:r>
              <a:t>Let us see other examples. Can you explain what the program is doing?</a:t>
            </a:r>
          </a:p>
        </p:txBody>
      </p:sp>
      <p:pic>
        <p:nvPicPr>
          <p:cNvPr id="680" name="Screen Shot 2016-07-23 at 20.12.10.jpg"/>
          <p:cNvPicPr>
            <a:picLocks noChangeAspect="1"/>
          </p:cNvPicPr>
          <p:nvPr/>
        </p:nvPicPr>
        <p:blipFill>
          <a:blip r:embed="rId3">
            <a:extLst/>
          </a:blip>
          <a:stretch>
            <a:fillRect/>
          </a:stretch>
        </p:blipFill>
        <p:spPr>
          <a:xfrm>
            <a:off x="1727200" y="3431964"/>
            <a:ext cx="9550400" cy="353060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ph type="body" idx="13"/>
          </p:nvPr>
        </p:nvSpPr>
        <p:spPr>
          <a:prstGeom prst="rect">
            <a:avLst/>
          </a:prstGeom>
        </p:spPr>
        <p:txBody>
          <a:bodyPr/>
          <a:lstStyle/>
          <a:p>
            <a:pPr/>
            <a:r>
              <a:t>WEIRD THINGS ABOUT for loopS</a:t>
            </a:r>
          </a:p>
        </p:txBody>
      </p:sp>
      <p:sp>
        <p:nvSpPr>
          <p:cNvPr id="685" name="Shape 685"/>
          <p:cNvSpPr/>
          <p:nvPr/>
        </p:nvSpPr>
        <p:spPr>
          <a:xfrm>
            <a:off x="661682" y="1266814"/>
            <a:ext cx="11996157" cy="2645342"/>
          </a:xfrm>
          <a:prstGeom prst="rect">
            <a:avLst/>
          </a:prstGeom>
          <a:ln w="12700"/>
          <a:extLst>
            <a:ext uri="{C572A759-6A51-4108-AA02-DFA0A04FC94B}">
              <ma14:wrappingTextBoxFlag xmlns:ma14="http://schemas.microsoft.com/office/mac/drawingml/2011/main" val="1"/>
            </a:ext>
          </a:extLst>
        </p:spPr>
        <p:txBody>
          <a:bodyPr lIns="0" tIns="0" rIns="0" bIns="0"/>
          <a:lstStyle/>
          <a:p>
            <a:pPr marL="228600" indent="-228600" defTabSz="647700">
              <a:spcBef>
                <a:spcPts val="1000"/>
              </a:spcBef>
              <a:buSzPct val="100000"/>
              <a:buChar char="•"/>
              <a:defRPr sz="2500">
                <a:solidFill>
                  <a:srgbClr val="000000"/>
                </a:solidFill>
                <a:uFill>
                  <a:solidFill>
                    <a:srgbClr val="000000"/>
                  </a:solidFill>
                </a:uFill>
              </a:defRPr>
            </a:pPr>
            <a:r>
              <a:t>There isn’t an initialiser-condition-iterator (as in Java, Perl, C or C++)</a:t>
            </a:r>
          </a:p>
          <a:p>
            <a:pPr lvl="1" marL="457200" indent="-228600" defTabSz="647700">
              <a:spcBef>
                <a:spcPts val="1000"/>
              </a:spcBef>
              <a:buSzPct val="100000"/>
              <a:buChar char="•"/>
              <a:defRPr sz="2500">
                <a:solidFill>
                  <a:srgbClr val="000000"/>
                </a:solidFill>
                <a:uFill>
                  <a:solidFill>
                    <a:srgbClr val="000000"/>
                  </a:solidFill>
                </a:uFill>
              </a:defRPr>
            </a:pPr>
            <a:r>
              <a:t>You can break out or carry on with </a:t>
            </a:r>
            <a:r>
              <a:rPr b="1"/>
              <a:t>break</a:t>
            </a:r>
            <a:r>
              <a:t> or </a:t>
            </a:r>
            <a:r>
              <a:rPr b="1"/>
              <a:t>continue</a:t>
            </a:r>
          </a:p>
          <a:p>
            <a:pPr marL="228600" indent="-228600" defTabSz="647700">
              <a:spcBef>
                <a:spcPts val="1000"/>
              </a:spcBef>
              <a:buSzPct val="100000"/>
              <a:buChar char="•"/>
              <a:defRPr sz="2500">
                <a:solidFill>
                  <a:srgbClr val="000000"/>
                </a:solidFill>
                <a:uFill>
                  <a:solidFill>
                    <a:srgbClr val="000000"/>
                  </a:solidFill>
                </a:uFill>
              </a:defRPr>
            </a:pPr>
            <a:r>
              <a:t>You can have a for loop over anything that supports iteration</a:t>
            </a:r>
          </a:p>
          <a:p>
            <a:pPr lvl="1" marL="457200" indent="-228600" defTabSz="647700">
              <a:spcBef>
                <a:spcPts val="1000"/>
              </a:spcBef>
              <a:buSzPct val="100000"/>
              <a:buChar char="•"/>
              <a:defRPr sz="2500">
                <a:solidFill>
                  <a:srgbClr val="000000"/>
                </a:solidFill>
                <a:uFill>
                  <a:solidFill>
                    <a:srgbClr val="000000"/>
                  </a:solidFill>
                </a:uFill>
              </a:defRPr>
            </a:pPr>
            <a:r>
              <a:t>Lists, Strings, Dictionaries, Generators, Files</a:t>
            </a:r>
          </a:p>
          <a:p>
            <a:pPr marL="228600" indent="-228600" defTabSz="647700">
              <a:spcBef>
                <a:spcPts val="1000"/>
              </a:spcBef>
              <a:buSzPct val="100000"/>
              <a:buChar char="•"/>
              <a:defRPr sz="2500">
                <a:solidFill>
                  <a:srgbClr val="000000"/>
                </a:solidFill>
                <a:uFill>
                  <a:solidFill>
                    <a:srgbClr val="000000"/>
                  </a:solidFill>
                </a:uFill>
              </a:defRPr>
            </a:pPr>
            <a:r>
              <a:t>You can have an else clause (if we made it to the end without interruption)</a:t>
            </a:r>
          </a:p>
        </p:txBody>
      </p:sp>
      <p:pic>
        <p:nvPicPr>
          <p:cNvPr id="686" name="pasted-image.tiff"/>
          <p:cNvPicPr>
            <a:picLocks noChangeAspect="1"/>
          </p:cNvPicPr>
          <p:nvPr/>
        </p:nvPicPr>
        <p:blipFill>
          <a:blip r:embed="rId3">
            <a:extLst/>
          </a:blip>
          <a:stretch>
            <a:fillRect/>
          </a:stretch>
        </p:blipFill>
        <p:spPr>
          <a:xfrm>
            <a:off x="1768402" y="3956584"/>
            <a:ext cx="7694638" cy="3004072"/>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0" name="Shape 690"/>
          <p:cNvSpPr/>
          <p:nvPr>
            <p:ph type="body" idx="13"/>
          </p:nvPr>
        </p:nvSpPr>
        <p:spPr>
          <a:prstGeom prst="rect">
            <a:avLst/>
          </a:prstGeom>
        </p:spPr>
        <p:txBody>
          <a:bodyPr/>
          <a:lstStyle/>
          <a:p>
            <a:pPr/>
            <a:r>
              <a:t>List ComprehensionS</a:t>
            </a:r>
          </a:p>
        </p:txBody>
      </p:sp>
      <p:sp>
        <p:nvSpPr>
          <p:cNvPr id="691" name="Shape 691"/>
          <p:cNvSpPr/>
          <p:nvPr/>
        </p:nvSpPr>
        <p:spPr>
          <a:xfrm>
            <a:off x="615971" y="1506682"/>
            <a:ext cx="11255274" cy="2016458"/>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defRPr sz="2500">
                <a:solidFill>
                  <a:srgbClr val="000000"/>
                </a:solidFill>
                <a:uFill>
                  <a:solidFill>
                    <a:srgbClr val="000000"/>
                  </a:solidFill>
                </a:uFill>
              </a:defRPr>
            </a:pPr>
            <a:r>
              <a:t>List comprehensions are an elegant way to define and create list in Python. It uses a for loop inside the definition of the list itself.</a:t>
            </a:r>
          </a:p>
          <a:p>
            <a:pPr defTabSz="647700">
              <a:spcBef>
                <a:spcPts val="1000"/>
              </a:spcBef>
              <a:defRPr sz="2500">
                <a:solidFill>
                  <a:srgbClr val="000000"/>
                </a:solidFill>
                <a:uFill>
                  <a:solidFill>
                    <a:srgbClr val="000000"/>
                  </a:solidFill>
                </a:uFill>
              </a:defRPr>
            </a:pPr>
          </a:p>
          <a:p>
            <a:pPr defTabSz="647700">
              <a:spcBef>
                <a:spcPts val="1000"/>
              </a:spcBef>
              <a:defRPr sz="2500">
                <a:solidFill>
                  <a:srgbClr val="000000"/>
                </a:solidFill>
                <a:uFill>
                  <a:solidFill>
                    <a:srgbClr val="000000"/>
                  </a:solidFill>
                </a:uFill>
              </a:defRPr>
            </a:pPr>
            <a:r>
              <a:t>Let’s take a look at one, and see if you can figure out what is happening:</a:t>
            </a:r>
          </a:p>
        </p:txBody>
      </p:sp>
      <p:pic>
        <p:nvPicPr>
          <p:cNvPr id="692" name="Screen Shot 2016-07-23 at 20.13.41.jpg"/>
          <p:cNvPicPr>
            <a:picLocks noChangeAspect="1"/>
          </p:cNvPicPr>
          <p:nvPr/>
        </p:nvPicPr>
        <p:blipFill>
          <a:blip r:embed="rId3">
            <a:extLst/>
          </a:blip>
          <a:stretch>
            <a:fillRect/>
          </a:stretch>
        </p:blipFill>
        <p:spPr>
          <a:xfrm>
            <a:off x="1841500" y="4192449"/>
            <a:ext cx="9321800" cy="1651001"/>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ph type="body" idx="13"/>
          </p:nvPr>
        </p:nvSpPr>
        <p:spPr>
          <a:xfrm>
            <a:off x="635000" y="736600"/>
            <a:ext cx="11475623" cy="431800"/>
          </a:xfrm>
          <a:prstGeom prst="rect">
            <a:avLst/>
          </a:prstGeom>
        </p:spPr>
        <p:txBody>
          <a:bodyPr/>
          <a:lstStyle/>
          <a:p>
            <a:pPr/>
            <a:r>
              <a:t>INCOMPREHENSIBLE STUFF I WRITE ALL THE TIME</a:t>
            </a:r>
          </a:p>
        </p:txBody>
      </p:sp>
      <p:sp>
        <p:nvSpPr>
          <p:cNvPr id="697" name="Shape 697"/>
          <p:cNvSpPr/>
          <p:nvPr/>
        </p:nvSpPr>
        <p:spPr>
          <a:xfrm>
            <a:off x="615971" y="1506682"/>
            <a:ext cx="11255274" cy="2016458"/>
          </a:xfrm>
          <a:prstGeom prst="rect">
            <a:avLst/>
          </a:prstGeom>
          <a:ln w="12700"/>
          <a:extLst>
            <a:ext uri="{C572A759-6A51-4108-AA02-DFA0A04FC94B}">
              <ma14:wrappingTextBoxFlag xmlns:ma14="http://schemas.microsoft.com/office/mac/drawingml/2011/main" val="1"/>
            </a:ext>
          </a:extLst>
        </p:spPr>
        <p:txBody>
          <a:bodyPr lIns="0" tIns="0" rIns="0" bIns="0"/>
          <a:lstStyle/>
          <a:p>
            <a:pPr marL="228600" indent="-228600" defTabSz="647700">
              <a:spcBef>
                <a:spcPts val="1000"/>
              </a:spcBef>
              <a:buSzPct val="100000"/>
              <a:buChar char="•"/>
              <a:defRPr sz="2500">
                <a:solidFill>
                  <a:srgbClr val="000000"/>
                </a:solidFill>
                <a:uFill>
                  <a:solidFill>
                    <a:srgbClr val="000000"/>
                  </a:solidFill>
                </a:uFill>
              </a:defRPr>
            </a:pPr>
            <a:r>
              <a:t>List comprehensions can have if statements embedded in them.</a:t>
            </a:r>
          </a:p>
          <a:p>
            <a:pPr marL="228600" indent="-228600" defTabSz="647700">
              <a:spcBef>
                <a:spcPts val="1000"/>
              </a:spcBef>
              <a:buSzPct val="100000"/>
              <a:buChar char="•"/>
              <a:defRPr sz="2500">
                <a:solidFill>
                  <a:srgbClr val="000000"/>
                </a:solidFill>
                <a:uFill>
                  <a:solidFill>
                    <a:srgbClr val="000000"/>
                  </a:solidFill>
                </a:uFill>
              </a:defRPr>
            </a:pPr>
            <a:r>
              <a:t>% operator in Python means “remainder when divided by”</a:t>
            </a:r>
          </a:p>
        </p:txBody>
      </p:sp>
      <p:pic>
        <p:nvPicPr>
          <p:cNvPr id="698" name="pasted-image.tiff"/>
          <p:cNvPicPr>
            <a:picLocks noChangeAspect="1"/>
          </p:cNvPicPr>
          <p:nvPr/>
        </p:nvPicPr>
        <p:blipFill>
          <a:blip r:embed="rId3">
            <a:extLst/>
          </a:blip>
          <a:stretch>
            <a:fillRect/>
          </a:stretch>
        </p:blipFill>
        <p:spPr>
          <a:xfrm>
            <a:off x="69892" y="2972168"/>
            <a:ext cx="12605838" cy="868172"/>
          </a:xfrm>
          <a:prstGeom prst="rect">
            <a:avLst/>
          </a:prstGeom>
          <a:ln w="12700">
            <a:miter lim="400000"/>
          </a:ln>
        </p:spPr>
      </p:pic>
      <p:pic>
        <p:nvPicPr>
          <p:cNvPr id="699" name="pasted-image.tiff"/>
          <p:cNvPicPr>
            <a:picLocks noChangeAspect="1"/>
          </p:cNvPicPr>
          <p:nvPr/>
        </p:nvPicPr>
        <p:blipFill>
          <a:blip r:embed="rId4">
            <a:extLst/>
          </a:blip>
          <a:stretch>
            <a:fillRect/>
          </a:stretch>
        </p:blipFill>
        <p:spPr>
          <a:xfrm>
            <a:off x="6833163" y="4677807"/>
            <a:ext cx="5099850" cy="2497886"/>
          </a:xfrm>
          <a:prstGeom prst="rect">
            <a:avLst/>
          </a:prstGeom>
          <a:ln w="12700">
            <a:miter lim="400000"/>
          </a:ln>
        </p:spPr>
      </p:pic>
      <p:sp>
        <p:nvSpPr>
          <p:cNvPr id="700" name="Shape 700"/>
          <p:cNvSpPr/>
          <p:nvPr/>
        </p:nvSpPr>
        <p:spPr>
          <a:xfrm>
            <a:off x="3697352" y="4833343"/>
            <a:ext cx="2858841"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Means the same as </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body" idx="13"/>
          </p:nvPr>
        </p:nvSpPr>
        <p:spPr>
          <a:xfrm>
            <a:off x="741729" y="711205"/>
            <a:ext cx="2338369" cy="431801"/>
          </a:xfrm>
          <a:prstGeom prst="rect">
            <a:avLst/>
          </a:prstGeom>
        </p:spPr>
        <p:txBody>
          <a:bodyPr/>
          <a:lstStyle/>
          <a:p>
            <a:pPr/>
            <a:r>
              <a:t>Let’s DO IT</a:t>
            </a:r>
          </a:p>
        </p:txBody>
      </p:sp>
      <p:sp>
        <p:nvSpPr>
          <p:cNvPr id="705" name="Shape 705"/>
          <p:cNvSpPr/>
          <p:nvPr/>
        </p:nvSpPr>
        <p:spPr>
          <a:xfrm>
            <a:off x="644004" y="1347792"/>
            <a:ext cx="11630324" cy="1943101"/>
          </a:xfrm>
          <a:prstGeom prst="rect">
            <a:avLst/>
          </a:prstGeom>
          <a:solidFill>
            <a:srgbClr val="FFFFFF">
              <a:alpha val="94796"/>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a:solidFill>
                  <a:srgbClr val="000000"/>
                </a:solidFill>
              </a:defRPr>
            </a:pPr>
            <a:r>
              <a:t>How many times does the letter ’s' appear in “the sixth sick sheik’s sixth sick sheep”?</a:t>
            </a:r>
          </a:p>
          <a:p>
            <a:pPr>
              <a:defRPr>
                <a:solidFill>
                  <a:srgbClr val="000000"/>
                </a:solidFill>
              </a:defRPr>
            </a:pPr>
          </a:p>
          <a:p>
            <a:pPr marL="228600" indent="-228600">
              <a:buSzPct val="100000"/>
              <a:buChar char="•"/>
              <a:defRPr>
                <a:solidFill>
                  <a:srgbClr val="000000"/>
                </a:solidFill>
              </a:defRPr>
            </a:pPr>
            <a:r>
              <a:t>Use a jupyter cell</a:t>
            </a:r>
          </a:p>
          <a:p>
            <a:pPr marL="228600" indent="-228600">
              <a:buSzPct val="100000"/>
              <a:buChar char="•"/>
              <a:defRPr>
                <a:solidFill>
                  <a:srgbClr val="000000"/>
                </a:solidFill>
              </a:defRPr>
            </a:pPr>
            <a:r>
              <a:t>Create a variable called “tongue twister” with the sentence in it</a:t>
            </a:r>
          </a:p>
          <a:p>
            <a:pPr marL="228600" indent="-228600">
              <a:buSzPct val="100000"/>
              <a:buChar char="•"/>
              <a:defRPr>
                <a:solidFill>
                  <a:srgbClr val="000000"/>
                </a:solidFill>
              </a:defRPr>
            </a:pPr>
            <a:r>
              <a:t>You can use a for loop or a list comprehension:</a:t>
            </a:r>
          </a:p>
        </p:txBody>
      </p:sp>
      <p:sp>
        <p:nvSpPr>
          <p:cNvPr id="706" name="Shape 706"/>
          <p:cNvSpPr/>
          <p:nvPr/>
        </p:nvSpPr>
        <p:spPr>
          <a:xfrm>
            <a:off x="6165750" y="3416300"/>
            <a:ext cx="673300" cy="469900"/>
          </a:xfrm>
          <a:prstGeom prst="rect">
            <a:avLst/>
          </a:prstGeom>
          <a:ln w="12700">
            <a:miter lim="400000"/>
          </a:ln>
        </p:spPr>
        <p:txBody>
          <a:bodyPr wrap="none" lIns="50800" tIns="50800" rIns="50800" bIns="50800" anchor="ctr">
            <a:spAutoFit/>
          </a:bodyPr>
          <a:lstStyle/>
          <a:p>
            <a:pPr/>
          </a:p>
        </p:txBody>
      </p:sp>
      <p:sp>
        <p:nvSpPr>
          <p:cNvPr id="707" name="Shape 707"/>
          <p:cNvSpPr/>
          <p:nvPr/>
        </p:nvSpPr>
        <p:spPr>
          <a:xfrm>
            <a:off x="2147863" y="3508380"/>
            <a:ext cx="10624345" cy="1968501"/>
          </a:xfrm>
          <a:prstGeom prst="rect">
            <a:avLst/>
          </a:prstGeom>
          <a:solidFill>
            <a:srgbClr val="FFFFFF">
              <a:alpha val="95000"/>
            </a:srgbClr>
          </a:solidFill>
          <a:ln w="25400">
            <a:solidFill>
              <a:srgbClr val="000000">
                <a:alpha val="95000"/>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If you want to use a for loop:</a:t>
            </a:r>
          </a:p>
          <a:p>
            <a:pPr marL="228600" indent="-228600">
              <a:buClr>
                <a:srgbClr val="000000"/>
              </a:buClr>
              <a:buSzPct val="100000"/>
              <a:buChar char="•"/>
              <a:defRPr>
                <a:solidFill>
                  <a:srgbClr val="000000"/>
                </a:solidFill>
              </a:defRPr>
            </a:pPr>
            <a:r>
              <a:t>Create a variable with the count of f’s seen so far.</a:t>
            </a:r>
          </a:p>
          <a:p>
            <a:pPr marL="228600" indent="-228600">
              <a:buClr>
                <a:srgbClr val="000000"/>
              </a:buClr>
              <a:buSzPct val="100000"/>
              <a:buChar char="•"/>
              <a:defRPr>
                <a:solidFill>
                  <a:srgbClr val="000000"/>
                </a:solidFill>
              </a:defRPr>
            </a:pPr>
            <a:r>
              <a:t>Use another variable to iterate over the tongue twister (that’s your for loop)</a:t>
            </a:r>
          </a:p>
          <a:p>
            <a:pPr marL="228600" indent="-228600">
              <a:buClr>
                <a:srgbClr val="000000"/>
              </a:buClr>
              <a:buSzPct val="100000"/>
              <a:buChar char="•"/>
              <a:defRPr>
                <a:solidFill>
                  <a:srgbClr val="000000"/>
                </a:solidFill>
              </a:defRPr>
            </a:pPr>
            <a:r>
              <a:t>In the loop, increment the count of f’s seen so far if you encounter a letter ‘f’</a:t>
            </a:r>
          </a:p>
        </p:txBody>
      </p:sp>
      <p:sp>
        <p:nvSpPr>
          <p:cNvPr id="708" name="Shape 708"/>
          <p:cNvSpPr/>
          <p:nvPr/>
        </p:nvSpPr>
        <p:spPr>
          <a:xfrm>
            <a:off x="283955" y="5706409"/>
            <a:ext cx="9602044" cy="1231901"/>
          </a:xfrm>
          <a:prstGeom prst="rect">
            <a:avLst/>
          </a:prstGeom>
          <a:solidFill>
            <a:srgbClr val="FFFFFF">
              <a:alpha val="95000"/>
            </a:srgbClr>
          </a:solidFill>
          <a:ln w="25400">
            <a:solidFill>
              <a:srgbClr val="000000">
                <a:alpha val="95000"/>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If you want to use a list comprehension:</a:t>
            </a:r>
          </a:p>
          <a:p>
            <a:pPr marL="228600" indent="-228600">
              <a:buClr>
                <a:srgbClr val="000000"/>
              </a:buClr>
              <a:buSzPct val="100000"/>
              <a:buChar char="•"/>
              <a:defRPr>
                <a:solidFill>
                  <a:srgbClr val="000000"/>
                </a:solidFill>
              </a:defRPr>
            </a:pPr>
            <a:r>
              <a:t>Take the length of the list formed by iterating over the tongue twister</a:t>
            </a:r>
          </a:p>
          <a:p>
            <a:pPr marL="228600" indent="-228600">
              <a:buClr>
                <a:srgbClr val="000000"/>
              </a:buClr>
              <a:buSzPct val="100000"/>
              <a:buChar char="•"/>
              <a:defRPr>
                <a:solidFill>
                  <a:srgbClr val="000000"/>
                </a:solidFill>
              </a:defRPr>
            </a:pPr>
            <a:r>
              <a:t>But filter out everything that isn’t an ‘f’</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 name="Shape 710"/>
          <p:cNvSpPr/>
          <p:nvPr>
            <p:ph type="body" idx="13"/>
          </p:nvPr>
        </p:nvSpPr>
        <p:spPr>
          <a:prstGeom prst="rect">
            <a:avLst/>
          </a:prstGeom>
        </p:spPr>
        <p:txBody>
          <a:bodyPr/>
          <a:lstStyle/>
          <a:p>
            <a:pPr/>
            <a:r>
              <a:t>Functions</a:t>
            </a:r>
          </a:p>
        </p:txBody>
      </p:sp>
      <p:sp>
        <p:nvSpPr>
          <p:cNvPr id="711" name="Shape 711"/>
          <p:cNvSpPr/>
          <p:nvPr/>
        </p:nvSpPr>
        <p:spPr>
          <a:xfrm>
            <a:off x="635000" y="1450335"/>
            <a:ext cx="11401874" cy="4835209"/>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spcBef>
                <a:spcPts val="1000"/>
              </a:spcBef>
              <a:defRPr sz="2500">
                <a:solidFill>
                  <a:srgbClr val="000000"/>
                </a:solidFill>
                <a:uFill>
                  <a:solidFill>
                    <a:srgbClr val="000000"/>
                  </a:solidFill>
                </a:uFill>
              </a:defRPr>
            </a:pPr>
            <a:r>
              <a:t>A function is a group of instructions used by programming languages to return a single result or a set of results. </a:t>
            </a:r>
          </a:p>
          <a:p>
            <a:pPr defTabSz="647700">
              <a:spcBef>
                <a:spcPts val="1000"/>
              </a:spcBef>
              <a:defRPr sz="2500">
                <a:solidFill>
                  <a:srgbClr val="000000"/>
                </a:solidFill>
                <a:uFill>
                  <a:solidFill>
                    <a:srgbClr val="000000"/>
                  </a:solidFill>
                </a:uFill>
              </a:defRPr>
            </a:pPr>
          </a:p>
          <a:p>
            <a:pPr defTabSz="647700">
              <a:spcBef>
                <a:spcPts val="1000"/>
              </a:spcBef>
              <a:defRPr sz="2500">
                <a:solidFill>
                  <a:srgbClr val="000000"/>
                </a:solidFill>
                <a:uFill>
                  <a:solidFill>
                    <a:srgbClr val="000000"/>
                  </a:solidFill>
                </a:uFill>
              </a:defRPr>
            </a:pPr>
            <a:r>
              <a:t>Functions are a convenient way to divide our code into useful blocks, providing us with order, making the code more readable and reusable.</a:t>
            </a:r>
          </a:p>
        </p:txBody>
      </p:sp>
      <p:pic>
        <p:nvPicPr>
          <p:cNvPr id="712" name="pasted-image.tiff"/>
          <p:cNvPicPr>
            <a:picLocks noChangeAspect="1"/>
          </p:cNvPicPr>
          <p:nvPr/>
        </p:nvPicPr>
        <p:blipFill>
          <a:blip r:embed="rId3">
            <a:extLst/>
          </a:blip>
          <a:stretch>
            <a:fillRect/>
          </a:stretch>
        </p:blipFill>
        <p:spPr>
          <a:xfrm>
            <a:off x="10341912" y="4789279"/>
            <a:ext cx="2526795" cy="2526795"/>
          </a:xfrm>
          <a:prstGeom prst="rect">
            <a:avLst/>
          </a:prstGeom>
          <a:ln w="12700">
            <a:miter lim="400000"/>
          </a:ln>
        </p:spPr>
      </p:pic>
      <p:sp>
        <p:nvSpPr>
          <p:cNvPr id="713" name="Shape 713"/>
          <p:cNvSpPr/>
          <p:nvPr/>
        </p:nvSpPr>
        <p:spPr>
          <a:xfrm>
            <a:off x="627817" y="4226491"/>
            <a:ext cx="11749167" cy="527075"/>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spcBef>
                <a:spcPts val="1000"/>
              </a:spcBef>
              <a:defRPr sz="2500">
                <a:solidFill>
                  <a:srgbClr val="000000"/>
                </a:solidFill>
                <a:uFill>
                  <a:solidFill>
                    <a:srgbClr val="000000"/>
                  </a:solidFill>
                </a:uFill>
              </a:defRPr>
            </a:lvl1pPr>
          </a:lstStyle>
          <a:p>
            <a:pPr/>
            <a:r>
              <a:t>Here is how you define a function in Python:</a:t>
            </a:r>
          </a:p>
        </p:txBody>
      </p:sp>
      <p:pic>
        <p:nvPicPr>
          <p:cNvPr id="714" name="Screen Shot 2016-07-23 at 20.15.47.jpg"/>
          <p:cNvPicPr>
            <a:picLocks noChangeAspect="1"/>
          </p:cNvPicPr>
          <p:nvPr/>
        </p:nvPicPr>
        <p:blipFill>
          <a:blip r:embed="rId4">
            <a:extLst/>
          </a:blip>
          <a:stretch>
            <a:fillRect/>
          </a:stretch>
        </p:blipFill>
        <p:spPr>
          <a:xfrm>
            <a:off x="2953747" y="4677426"/>
            <a:ext cx="7120997" cy="2132685"/>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8" name="Shape 718"/>
          <p:cNvSpPr/>
          <p:nvPr>
            <p:ph type="body" idx="13"/>
          </p:nvPr>
        </p:nvSpPr>
        <p:spPr>
          <a:prstGeom prst="rect">
            <a:avLst/>
          </a:prstGeom>
        </p:spPr>
        <p:txBody>
          <a:bodyPr/>
          <a:lstStyle/>
          <a:p>
            <a:pPr/>
            <a:r>
              <a:t>Functions</a:t>
            </a:r>
          </a:p>
        </p:txBody>
      </p:sp>
      <p:sp>
        <p:nvSpPr>
          <p:cNvPr id="719" name="Shape 719"/>
          <p:cNvSpPr/>
          <p:nvPr/>
        </p:nvSpPr>
        <p:spPr>
          <a:xfrm>
            <a:off x="627817" y="1408188"/>
            <a:ext cx="11749167" cy="1328894"/>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spcBef>
                <a:spcPts val="1000"/>
              </a:spcBef>
              <a:defRPr sz="2500">
                <a:solidFill>
                  <a:srgbClr val="000000"/>
                </a:solidFill>
                <a:uFill>
                  <a:solidFill>
                    <a:srgbClr val="000000"/>
                  </a:solidFill>
                </a:uFill>
              </a:defRPr>
            </a:lvl1pPr>
          </a:lstStyle>
          <a:p>
            <a:pPr/>
            <a:r>
              <a:t>Let’s define a function that returns the square of the input value. It even has a “““documentation string (docstring)”““ that describe what it does</a:t>
            </a:r>
          </a:p>
        </p:txBody>
      </p:sp>
      <p:pic>
        <p:nvPicPr>
          <p:cNvPr id="720" name="Screen Shot 2016-07-23 at 20.16.36.jpg"/>
          <p:cNvPicPr>
            <a:picLocks noChangeAspect="1"/>
          </p:cNvPicPr>
          <p:nvPr/>
        </p:nvPicPr>
        <p:blipFill>
          <a:blip r:embed="rId3">
            <a:extLst/>
          </a:blip>
          <a:stretch>
            <a:fillRect/>
          </a:stretch>
        </p:blipFill>
        <p:spPr>
          <a:xfrm>
            <a:off x="968368" y="2250851"/>
            <a:ext cx="7054864" cy="2482598"/>
          </a:xfrm>
          <a:prstGeom prst="rect">
            <a:avLst/>
          </a:prstGeom>
          <a:ln w="12700">
            <a:miter lim="400000"/>
          </a:ln>
        </p:spPr>
      </p:pic>
      <p:pic>
        <p:nvPicPr>
          <p:cNvPr id="721" name="pasted-image.tiff"/>
          <p:cNvPicPr>
            <a:picLocks noChangeAspect="1"/>
          </p:cNvPicPr>
          <p:nvPr/>
        </p:nvPicPr>
        <p:blipFill>
          <a:blip r:embed="rId4">
            <a:extLst/>
          </a:blip>
          <a:stretch>
            <a:fillRect/>
          </a:stretch>
        </p:blipFill>
        <p:spPr>
          <a:xfrm>
            <a:off x="6527140" y="4335371"/>
            <a:ext cx="6516827" cy="300196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body" idx="13"/>
          </p:nvPr>
        </p:nvSpPr>
        <p:spPr>
          <a:prstGeom prst="rect">
            <a:avLst/>
          </a:prstGeom>
        </p:spPr>
        <p:txBody>
          <a:bodyPr/>
          <a:lstStyle/>
          <a:p>
            <a:pPr/>
            <a:r>
              <a:t>About Me</a:t>
            </a:r>
          </a:p>
        </p:txBody>
      </p:sp>
      <p:sp>
        <p:nvSpPr>
          <p:cNvPr id="311" name="Shape 311"/>
          <p:cNvSpPr/>
          <p:nvPr>
            <p:ph type="body" sz="half" idx="1"/>
          </p:nvPr>
        </p:nvSpPr>
        <p:spPr>
          <a:xfrm>
            <a:off x="635000" y="1409700"/>
            <a:ext cx="11734800" cy="1714500"/>
          </a:xfrm>
          <a:prstGeom prst="rect">
            <a:avLst/>
          </a:prstGeom>
        </p:spPr>
        <p:txBody>
          <a:bodyPr/>
          <a:lstStyle/>
          <a:p>
            <a:pPr marL="203200" indent="-203200">
              <a:buSzPct val="70000"/>
              <a:buFont typeface="Lucida Grande"/>
              <a:buChar char="‣"/>
            </a:pPr>
            <a:r>
              <a:t>Welcome to Python Programming 101! </a:t>
            </a:r>
          </a:p>
          <a:p>
            <a:pPr marL="203200" indent="-203200">
              <a:buSzPct val="70000"/>
              <a:buFont typeface="Lucida Grande"/>
              <a:buChar char="‣"/>
            </a:pPr>
          </a:p>
          <a:p>
            <a:pPr marL="203200" indent="-203200">
              <a:buSzPct val="70000"/>
              <a:buFont typeface="Lucida Grande"/>
              <a:buChar char="‣"/>
            </a:pPr>
            <a:r>
              <a:t>Here's a bit about me:</a:t>
            </a:r>
          </a:p>
        </p:txBody>
      </p:sp>
      <p:sp>
        <p:nvSpPr>
          <p:cNvPr id="312" name="Shape 312"/>
          <p:cNvSpPr/>
          <p:nvPr/>
        </p:nvSpPr>
        <p:spPr>
          <a:xfrm>
            <a:off x="719038" y="3522270"/>
            <a:ext cx="11566724" cy="2838896"/>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0" tIns="0" rIns="0" bIns="0"/>
          <a:lstStyle/>
          <a:p>
            <a:pPr marL="203200" indent="-203200" defTabSz="647700">
              <a:spcBef>
                <a:spcPts val="1000"/>
              </a:spcBef>
              <a:buSzPct val="70000"/>
              <a:buFont typeface="Lucida Grande"/>
              <a:buChar char="‣"/>
              <a:defRPr i="1" sz="2800">
                <a:solidFill>
                  <a:srgbClr val="000000"/>
                </a:solidFill>
                <a:uFill>
                  <a:solidFill>
                    <a:srgbClr val="000000"/>
                  </a:solidFill>
                </a:uFill>
              </a:defRPr>
            </a:pPr>
            <a:r>
              <a:t>Name: Greg Baker</a:t>
            </a:r>
          </a:p>
          <a:p>
            <a:pPr marL="203200" indent="-203200" defTabSz="647700">
              <a:spcBef>
                <a:spcPts val="1000"/>
              </a:spcBef>
              <a:buSzPct val="70000"/>
              <a:buFont typeface="Lucida Grande"/>
              <a:buChar char="‣"/>
              <a:defRPr i="1" sz="2800">
                <a:solidFill>
                  <a:srgbClr val="000000"/>
                </a:solidFill>
                <a:uFill>
                  <a:solidFill>
                    <a:srgbClr val="000000"/>
                  </a:solidFill>
                </a:uFill>
              </a:defRPr>
            </a:pPr>
            <a:r>
              <a:t>Background: Freelance consultant except for when I worked for google</a:t>
            </a:r>
          </a:p>
          <a:p>
            <a:pPr marL="203200" indent="-203200" defTabSz="647700">
              <a:spcBef>
                <a:spcPts val="1000"/>
              </a:spcBef>
              <a:buSzPct val="70000"/>
              <a:buFont typeface="Lucida Grande"/>
              <a:buChar char="‣"/>
              <a:defRPr i="1" sz="2800">
                <a:solidFill>
                  <a:srgbClr val="000000"/>
                </a:solidFill>
                <a:uFill>
                  <a:solidFill>
                    <a:srgbClr val="000000"/>
                  </a:solidFill>
                </a:uFill>
              </a:defRPr>
            </a:pPr>
            <a:r>
              <a:t>At GA: I teach data science classes</a:t>
            </a:r>
          </a:p>
          <a:p>
            <a:pPr marL="203200" indent="-203200" defTabSz="647700">
              <a:spcBef>
                <a:spcPts val="1000"/>
              </a:spcBef>
              <a:buSzPct val="70000"/>
              <a:buFont typeface="Lucida Grande"/>
              <a:buChar char="‣"/>
              <a:defRPr i="1" sz="2800">
                <a:solidFill>
                  <a:srgbClr val="000000"/>
                </a:solidFill>
                <a:uFill>
                  <a:solidFill>
                    <a:srgbClr val="000000"/>
                  </a:solidFill>
                </a:uFill>
              </a:defRPr>
            </a:pPr>
            <a:r>
              <a:t>Fun Fact: I was on the team at CSIRO who developed WiFi. I quit because I thought what they were doing was a bad idea.</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5" name="Shape 725"/>
          <p:cNvSpPr/>
          <p:nvPr>
            <p:ph type="body" idx="13"/>
          </p:nvPr>
        </p:nvSpPr>
        <p:spPr>
          <a:prstGeom prst="rect">
            <a:avLst/>
          </a:prstGeom>
        </p:spPr>
        <p:txBody>
          <a:bodyPr/>
          <a:lstStyle/>
          <a:p>
            <a:pPr/>
            <a:r>
              <a:t>Functions</a:t>
            </a:r>
          </a:p>
        </p:txBody>
      </p:sp>
      <p:sp>
        <p:nvSpPr>
          <p:cNvPr id="726" name="Shape 726"/>
          <p:cNvSpPr/>
          <p:nvPr/>
        </p:nvSpPr>
        <p:spPr>
          <a:xfrm>
            <a:off x="615971" y="1506682"/>
            <a:ext cx="11749167" cy="527075"/>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spcBef>
                <a:spcPts val="1000"/>
              </a:spcBef>
              <a:defRPr sz="2500">
                <a:solidFill>
                  <a:srgbClr val="000000"/>
                </a:solidFill>
                <a:uFill>
                  <a:solidFill>
                    <a:srgbClr val="000000"/>
                  </a:solidFill>
                </a:uFill>
              </a:defRPr>
            </a:lvl1pPr>
          </a:lstStyle>
          <a:p>
            <a:pPr/>
            <a:r>
              <a:t>We can call this function as follows:</a:t>
            </a:r>
          </a:p>
        </p:txBody>
      </p:sp>
      <p:pic>
        <p:nvPicPr>
          <p:cNvPr id="727" name="Screen Shot 2016-07-23 at 20.17.21.jpg"/>
          <p:cNvPicPr>
            <a:picLocks noChangeAspect="1"/>
          </p:cNvPicPr>
          <p:nvPr/>
        </p:nvPicPr>
        <p:blipFill>
          <a:blip r:embed="rId3">
            <a:extLst/>
          </a:blip>
          <a:stretch>
            <a:fillRect/>
          </a:stretch>
        </p:blipFill>
        <p:spPr>
          <a:xfrm>
            <a:off x="2235264" y="2012668"/>
            <a:ext cx="7961736" cy="2713775"/>
          </a:xfrm>
          <a:prstGeom prst="rect">
            <a:avLst/>
          </a:prstGeom>
          <a:ln w="12700">
            <a:miter lim="400000"/>
          </a:ln>
        </p:spPr>
      </p:pic>
      <p:pic>
        <p:nvPicPr>
          <p:cNvPr id="728" name="pasted-image.tiff"/>
          <p:cNvPicPr>
            <a:picLocks noChangeAspect="1"/>
          </p:cNvPicPr>
          <p:nvPr/>
        </p:nvPicPr>
        <p:blipFill>
          <a:blip r:embed="rId4">
            <a:extLst/>
          </a:blip>
          <a:stretch>
            <a:fillRect/>
          </a:stretch>
        </p:blipFill>
        <p:spPr>
          <a:xfrm>
            <a:off x="10341912" y="4789279"/>
            <a:ext cx="2526795" cy="2526795"/>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2" name="Shape 732"/>
          <p:cNvSpPr/>
          <p:nvPr>
            <p:ph type="body" idx="13"/>
          </p:nvPr>
        </p:nvSpPr>
        <p:spPr>
          <a:prstGeom prst="rect">
            <a:avLst/>
          </a:prstGeom>
        </p:spPr>
        <p:txBody>
          <a:bodyPr/>
          <a:lstStyle/>
          <a:p>
            <a:pPr/>
            <a:r>
              <a:t>DEMO</a:t>
            </a:r>
          </a:p>
        </p:txBody>
      </p:sp>
      <p:sp>
        <p:nvSpPr>
          <p:cNvPr id="733" name="Shape 733"/>
          <p:cNvSpPr/>
          <p:nvPr>
            <p:ph type="body" idx="14"/>
          </p:nvPr>
        </p:nvSpPr>
        <p:spPr>
          <a:xfrm>
            <a:off x="635000" y="1473200"/>
            <a:ext cx="11734800" cy="4119851"/>
          </a:xfrm>
          <a:prstGeom prst="rect">
            <a:avLst/>
          </a:prstGeom>
        </p:spPr>
        <p:txBody>
          <a:bodyPr/>
          <a:lstStyle/>
          <a:p>
            <a:pPr/>
            <a:r>
              <a:t>Writing Programs in Python</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7" name="Shape 737"/>
          <p:cNvSpPr/>
          <p:nvPr>
            <p:ph type="body" idx="13"/>
          </p:nvPr>
        </p:nvSpPr>
        <p:spPr>
          <a:prstGeom prst="rect">
            <a:avLst/>
          </a:prstGeom>
        </p:spPr>
        <p:txBody>
          <a:bodyPr/>
          <a:lstStyle/>
          <a:p>
            <a:pPr/>
            <a:r>
              <a:t>Writing programs in Python</a:t>
            </a:r>
          </a:p>
        </p:txBody>
      </p:sp>
      <p:sp>
        <p:nvSpPr>
          <p:cNvPr id="738" name="Shape 738"/>
          <p:cNvSpPr/>
          <p:nvPr>
            <p:ph type="body" sz="half" idx="1"/>
          </p:nvPr>
        </p:nvSpPr>
        <p:spPr>
          <a:xfrm>
            <a:off x="473426" y="1615431"/>
            <a:ext cx="4930198" cy="5356415"/>
          </a:xfrm>
          <a:prstGeom prst="rect">
            <a:avLst/>
          </a:prstGeom>
        </p:spPr>
        <p:txBody>
          <a:bodyPr/>
          <a:lstStyle/>
          <a:p>
            <a:pPr marL="203200" indent="-203200">
              <a:buSzPct val="70000"/>
              <a:buFont typeface="Lucida Grande"/>
              <a:buChar char="‣"/>
              <a:defRPr sz="2500"/>
            </a:pPr>
            <a:r>
              <a:t>Python is an </a:t>
            </a:r>
            <a:r>
              <a:rPr i="1"/>
              <a:t>interpreted</a:t>
            </a:r>
            <a:r>
              <a:t> language, which means you can run the program as soon as you make changes to the file. </a:t>
            </a:r>
          </a:p>
          <a:p>
            <a:pPr marL="203200" indent="-203200">
              <a:buSzPct val="70000"/>
              <a:buFont typeface="Lucida Grande"/>
              <a:buChar char="‣"/>
              <a:defRPr sz="2500"/>
            </a:pPr>
            <a:r>
              <a:t>This makes iterating, revising, and troubleshooting programs is much quicker than many other languages.</a:t>
            </a:r>
          </a:p>
          <a:p>
            <a:pPr marL="203200" indent="-203200">
              <a:buSzPct val="70000"/>
              <a:buFont typeface="Lucida Grande"/>
              <a:buChar char="‣"/>
              <a:defRPr sz="2500"/>
            </a:pPr>
            <a:r>
              <a:t>Let us create a complete program that will calculate the area circle with radius r.</a:t>
            </a:r>
          </a:p>
        </p:txBody>
      </p:sp>
      <p:pic>
        <p:nvPicPr>
          <p:cNvPr id="739" name="Screen Shot 2016-07-23 at 20.24.06.jpg"/>
          <p:cNvPicPr>
            <a:picLocks noChangeAspect="1"/>
          </p:cNvPicPr>
          <p:nvPr/>
        </p:nvPicPr>
        <p:blipFill>
          <a:blip r:embed="rId3">
            <a:extLst/>
          </a:blip>
          <a:stretch>
            <a:fillRect/>
          </a:stretch>
        </p:blipFill>
        <p:spPr>
          <a:xfrm>
            <a:off x="5785413" y="1756568"/>
            <a:ext cx="7115235" cy="3789277"/>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3" name="Shape 743"/>
          <p:cNvSpPr/>
          <p:nvPr>
            <p:ph type="body" idx="13"/>
          </p:nvPr>
        </p:nvSpPr>
        <p:spPr>
          <a:prstGeom prst="rect">
            <a:avLst/>
          </a:prstGeom>
        </p:spPr>
        <p:txBody>
          <a:bodyPr/>
          <a:lstStyle/>
          <a:p>
            <a:pPr/>
            <a:r>
              <a:t>activity: Write your own (pseudo)code</a:t>
            </a:r>
          </a:p>
        </p:txBody>
      </p:sp>
      <p:sp>
        <p:nvSpPr>
          <p:cNvPr id="744" name="Shape 744"/>
          <p:cNvSpPr/>
          <p:nvPr/>
        </p:nvSpPr>
        <p:spPr>
          <a:xfrm>
            <a:off x="3584774" y="2154545"/>
            <a:ext cx="5835253" cy="281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290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Translate the your pseudocode for the tasks we saw  before</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Calculate and print the square of a number. If the number is larger than 10 also calculate the cube.</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List the letters in the sentence "Python is awesome”</a:t>
            </a:r>
          </a:p>
        </p:txBody>
      </p:sp>
      <p:sp>
        <p:nvSpPr>
          <p:cNvPr id="745" name="Shape 745"/>
          <p:cNvSpPr/>
          <p:nvPr/>
        </p:nvSpPr>
        <p:spPr>
          <a:xfrm>
            <a:off x="3593544" y="5960091"/>
            <a:ext cx="447321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000000"/>
                </a:solidFill>
              </a:defRPr>
            </a:lvl1pPr>
          </a:lstStyle>
          <a:p>
            <a:pPr/>
            <a:r>
              <a:t>Python code that executes the tasks above</a:t>
            </a:r>
          </a:p>
        </p:txBody>
      </p:sp>
      <p:sp>
        <p:nvSpPr>
          <p:cNvPr id="746" name="Shape 746"/>
          <p:cNvSpPr/>
          <p:nvPr/>
        </p:nvSpPr>
        <p:spPr>
          <a:xfrm flipV="1">
            <a:off x="3530600" y="5861617"/>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747" name="Shape 747"/>
          <p:cNvSpPr/>
          <p:nvPr/>
        </p:nvSpPr>
        <p:spPr>
          <a:xfrm>
            <a:off x="3530600" y="5595207"/>
            <a:ext cx="373380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deliverable</a:t>
            </a:r>
          </a:p>
        </p:txBody>
      </p:sp>
      <p:sp>
        <p:nvSpPr>
          <p:cNvPr id="748" name="Shape 748"/>
          <p:cNvSpPr/>
          <p:nvPr/>
        </p:nvSpPr>
        <p:spPr>
          <a:xfrm flipV="1">
            <a:off x="3530600" y="1902734"/>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749" name="Shape 749"/>
          <p:cNvSpPr/>
          <p:nvPr/>
        </p:nvSpPr>
        <p:spPr>
          <a:xfrm>
            <a:off x="3531212" y="1652199"/>
            <a:ext cx="373380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DIRECTIONS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3" name="Shape 753"/>
          <p:cNvSpPr/>
          <p:nvPr>
            <p:ph type="body" idx="13"/>
          </p:nvPr>
        </p:nvSpPr>
        <p:spPr>
          <a:prstGeom prst="rect">
            <a:avLst/>
          </a:prstGeom>
        </p:spPr>
        <p:txBody>
          <a:bodyPr/>
          <a:lstStyle/>
          <a:p>
            <a:pPr/>
            <a:r>
              <a:t>GUIDED PRACTICE</a:t>
            </a:r>
          </a:p>
        </p:txBody>
      </p:sp>
      <p:sp>
        <p:nvSpPr>
          <p:cNvPr id="754" name="Shape 754"/>
          <p:cNvSpPr/>
          <p:nvPr>
            <p:ph type="body" idx="14"/>
          </p:nvPr>
        </p:nvSpPr>
        <p:spPr>
          <a:xfrm>
            <a:off x="635000" y="1435100"/>
            <a:ext cx="11734800" cy="2806700"/>
          </a:xfrm>
          <a:prstGeom prst="rect">
            <a:avLst/>
          </a:prstGeom>
        </p:spPr>
        <p:txBody>
          <a:bodyPr/>
          <a:lstStyle/>
          <a:p>
            <a:pPr/>
            <a:r>
              <a:t>Real data science code</a:t>
            </a:r>
          </a:p>
        </p:txBody>
      </p:sp>
      <p:sp>
        <p:nvSpPr>
          <p:cNvPr id="755" name="Shape 755"/>
          <p:cNvSpPr/>
          <p:nvPr/>
        </p:nvSpPr>
        <p:spPr>
          <a:xfrm>
            <a:off x="703277" y="4270364"/>
            <a:ext cx="1064671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Pinky swear: nothing in the data science courses is all that hard. Here’s some</a:t>
            </a:r>
          </a:p>
          <a:p>
            <a:pPr>
              <a:defRPr>
                <a:solidFill>
                  <a:srgbClr val="000000"/>
                </a:solidFill>
              </a:defRPr>
            </a:pPr>
            <a:r>
              <a:t>real code to play with.</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9" name="Shape 759"/>
          <p:cNvSpPr/>
          <p:nvPr>
            <p:ph type="body" idx="13"/>
          </p:nvPr>
        </p:nvSpPr>
        <p:spPr>
          <a:prstGeom prst="rect">
            <a:avLst/>
          </a:prstGeom>
        </p:spPr>
        <p:txBody>
          <a:bodyPr/>
          <a:lstStyle/>
          <a:p>
            <a:pPr/>
            <a:r>
              <a:t>Instructions</a:t>
            </a:r>
          </a:p>
        </p:txBody>
      </p:sp>
      <p:sp>
        <p:nvSpPr>
          <p:cNvPr id="760" name="Shape 760"/>
          <p:cNvSpPr/>
          <p:nvPr>
            <p:ph type="body" sz="quarter" idx="1"/>
          </p:nvPr>
        </p:nvSpPr>
        <p:spPr>
          <a:xfrm>
            <a:off x="635000" y="2116175"/>
            <a:ext cx="11734800" cy="899060"/>
          </a:xfrm>
          <a:prstGeom prst="rect">
            <a:avLst/>
          </a:prstGeom>
        </p:spPr>
        <p:txBody>
          <a:bodyPr/>
          <a:lstStyle/>
          <a:p>
            <a:pPr marL="203200" indent="-203200">
              <a:buSzPct val="70000"/>
              <a:buFont typeface="Lucida Grande"/>
              <a:buChar char="‣"/>
              <a:defRPr sz="2500"/>
            </a:pPr>
            <a:r>
              <a:t>Let’s open a new Jupyter notebook for this practice. </a:t>
            </a:r>
          </a:p>
          <a:p>
            <a:pPr marL="203200" indent="-203200">
              <a:buSzPct val="70000"/>
              <a:buFont typeface="Lucida Grande"/>
              <a:buChar char="‣"/>
              <a:defRPr sz="2500"/>
            </a:pPr>
            <a:r>
              <a:t>Work in pairs if you aren’t feeling confident.</a:t>
            </a:r>
          </a:p>
        </p:txBody>
      </p:sp>
      <p:sp>
        <p:nvSpPr>
          <p:cNvPr id="761" name="Shape 761"/>
          <p:cNvSpPr/>
          <p:nvPr/>
        </p:nvSpPr>
        <p:spPr>
          <a:xfrm>
            <a:off x="627757" y="3234347"/>
            <a:ext cx="11212191" cy="33395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647700">
              <a:spcBef>
                <a:spcPts val="1000"/>
              </a:spcBef>
              <a:defRPr sz="2500">
                <a:solidFill>
                  <a:srgbClr val="000000"/>
                </a:solidFill>
                <a:uFill>
                  <a:solidFill>
                    <a:srgbClr val="000000"/>
                  </a:solidFill>
                </a:uFill>
              </a:defRPr>
            </a:pP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Save the file called </a:t>
            </a:r>
            <a:r>
              <a:rPr b="1">
                <a:latin typeface="Consolas"/>
                <a:ea typeface="Consolas"/>
                <a:cs typeface="Consolas"/>
                <a:sym typeface="Consolas"/>
              </a:rPr>
              <a:t>Python101_Part2_GuidedPractice.ipynb</a:t>
            </a:r>
            <a:r>
              <a:t> in a known location in your file system</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Start Jupyter (jupyter notebook) and navigate to the location where you saved the file</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 Open the file by clicking on the name</a:t>
            </a:r>
          </a:p>
          <a:p>
            <a:pPr marL="228600" indent="-228600" defTabSz="647700">
              <a:spcBef>
                <a:spcPts val="1000"/>
              </a:spcBef>
              <a:buSzPct val="100000"/>
              <a:buFont typeface="Lucida Grande"/>
              <a:buAutoNum type="arabicPeriod" startAt="1"/>
              <a:defRPr sz="2500">
                <a:solidFill>
                  <a:srgbClr val="000000"/>
                </a:solidFill>
                <a:uFill>
                  <a:solidFill>
                    <a:srgbClr val="000000"/>
                  </a:solidFill>
                </a:uFill>
              </a:defRPr>
            </a:pPr>
            <a:r>
              <a:t>Voilà, you can start the Guided Practice</a:t>
            </a:r>
          </a:p>
        </p:txBody>
      </p:sp>
      <p:pic>
        <p:nvPicPr>
          <p:cNvPr id="762" name="pasted-image.png"/>
          <p:cNvPicPr>
            <a:picLocks noChangeAspect="1"/>
          </p:cNvPicPr>
          <p:nvPr/>
        </p:nvPicPr>
        <p:blipFill>
          <a:blip r:embed="rId3">
            <a:extLst/>
          </a:blip>
          <a:srcRect l="3730" t="18619" r="1428" b="16327"/>
          <a:stretch>
            <a:fillRect/>
          </a:stretch>
        </p:blipFill>
        <p:spPr>
          <a:xfrm>
            <a:off x="8871247" y="7937"/>
            <a:ext cx="4134822" cy="1889304"/>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66" name="Shape 766"/>
          <p:cNvSpPr/>
          <p:nvPr>
            <p:ph type="body" idx="13"/>
          </p:nvPr>
        </p:nvSpPr>
        <p:spPr>
          <a:prstGeom prst="rect">
            <a:avLst/>
          </a:prstGeom>
        </p:spPr>
        <p:txBody>
          <a:bodyPr/>
          <a:lstStyle/>
          <a:p>
            <a:pPr/>
            <a:r>
              <a:t>InDEPENDENT PRACTICE</a:t>
            </a:r>
          </a:p>
        </p:txBody>
      </p:sp>
      <p:sp>
        <p:nvSpPr>
          <p:cNvPr id="767" name="Shape 767"/>
          <p:cNvSpPr/>
          <p:nvPr>
            <p:ph type="body" idx="14"/>
          </p:nvPr>
        </p:nvSpPr>
        <p:spPr>
          <a:xfrm>
            <a:off x="635000" y="1473200"/>
            <a:ext cx="11734800" cy="2806700"/>
          </a:xfrm>
          <a:prstGeom prst="rect">
            <a:avLst/>
          </a:prstGeom>
        </p:spPr>
        <p:txBody>
          <a:bodyPr/>
          <a:lstStyle/>
          <a:p>
            <a:pPr/>
            <a:r>
              <a:t>Putting it all Together!</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71" name="Shape 771"/>
          <p:cNvSpPr/>
          <p:nvPr>
            <p:ph type="body" idx="13"/>
          </p:nvPr>
        </p:nvSpPr>
        <p:spPr>
          <a:prstGeom prst="rect">
            <a:avLst/>
          </a:prstGeom>
        </p:spPr>
        <p:txBody>
          <a:bodyPr/>
          <a:lstStyle/>
          <a:p>
            <a:pPr/>
            <a:r>
              <a:t>Python programming 101</a:t>
            </a:r>
          </a:p>
        </p:txBody>
      </p:sp>
      <p:sp>
        <p:nvSpPr>
          <p:cNvPr id="772" name="Shape 772"/>
          <p:cNvSpPr/>
          <p:nvPr>
            <p:ph type="title"/>
          </p:nvPr>
        </p:nvSpPr>
        <p:spPr>
          <a:prstGeom prst="rect">
            <a:avLst/>
          </a:prstGeom>
        </p:spPr>
        <p:txBody>
          <a:bodyPr/>
          <a:lstStyle/>
          <a:p>
            <a:pPr/>
            <a:r>
              <a:t>What are you interested in?</a:t>
            </a:r>
          </a:p>
        </p:txBody>
      </p:sp>
      <p:sp>
        <p:nvSpPr>
          <p:cNvPr id="773" name="Shape 773"/>
          <p:cNvSpPr/>
          <p:nvPr>
            <p:ph type="body" idx="1"/>
          </p:nvPr>
        </p:nvSpPr>
        <p:spPr>
          <a:prstGeom prst="rect">
            <a:avLst/>
          </a:prstGeom>
        </p:spPr>
        <p:txBody>
          <a:bodyPr/>
          <a:lstStyle/>
          <a:p>
            <a:pPr marL="203200" indent="-203200">
              <a:buSzPct val="70000"/>
              <a:buFont typeface="Lucida Grande"/>
              <a:buChar char="‣"/>
              <a:defRPr sz="2500"/>
            </a:pPr>
            <a:r>
              <a:t>Given your interests and knowledge, which are you more interested in learning about:</a:t>
            </a:r>
          </a:p>
          <a:p>
            <a:pPr lvl="1">
              <a:defRPr sz="2500"/>
            </a:pPr>
            <a:r>
              <a:t>Practical applications of Python?</a:t>
            </a:r>
          </a:p>
          <a:p>
            <a:pPr lvl="1">
              <a:defRPr sz="2500"/>
            </a:pPr>
            <a:r>
              <a:t>Python fundamentals? </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75" name="Shape 775"/>
          <p:cNvSpPr/>
          <p:nvPr>
            <p:ph type="body" idx="13"/>
          </p:nvPr>
        </p:nvSpPr>
        <p:spPr>
          <a:prstGeom prst="rect">
            <a:avLst/>
          </a:prstGeom>
        </p:spPr>
        <p:txBody>
          <a:bodyPr/>
          <a:lstStyle/>
          <a:p>
            <a:pPr/>
            <a:r>
              <a:t>Option 2: Python fundamentals</a:t>
            </a:r>
          </a:p>
        </p:txBody>
      </p:sp>
      <p:sp>
        <p:nvSpPr>
          <p:cNvPr id="776" name="Shape 776"/>
          <p:cNvSpPr/>
          <p:nvPr/>
        </p:nvSpPr>
        <p:spPr>
          <a:xfrm>
            <a:off x="3483174" y="1789934"/>
            <a:ext cx="8913369" cy="416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290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Write Python code to complete the following tasks:</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A recipe you are reading states how many grams you need for the ingredient. Unfortunately, your store only sells items in ounces. Create a program to convert grams to ounces. [ounces = (28.3495231)grams]</a:t>
            </a:r>
          </a:p>
          <a:p>
            <a:pPr lvl="1" marL="754380" indent="-342900" defTabSz="457200">
              <a:spcBef>
                <a:spcPts val="2000"/>
              </a:spcBef>
              <a:buSzPct val="100000"/>
              <a:buAutoNum type="arabicPeriod" startAt="1"/>
              <a:tabLst>
                <a:tab pos="139700" algn="l"/>
                <a:tab pos="457200" algn="l"/>
              </a:tabLst>
              <a:defRPr sz="1800">
                <a:solidFill>
                  <a:srgbClr val="000000"/>
                </a:solidFill>
                <a:uFill>
                  <a:solidFill>
                    <a:srgbClr val="000000"/>
                  </a:solidFill>
                </a:uFill>
              </a:defRPr>
            </a:pPr>
            <a:r>
              <a:t>Read in a Fahrenheit temperature. Calculate and display the equivalent centigrade temperature. The following formula is used for the conversion:</a:t>
            </a:r>
          </a:p>
          <a:p>
            <a:pPr lvl="1" indent="411480" defTabSz="457200">
              <a:spcBef>
                <a:spcPts val="2000"/>
              </a:spcBef>
              <a:tabLst>
                <a:tab pos="139700" algn="l"/>
                <a:tab pos="457200" algn="l"/>
              </a:tabLst>
              <a:defRPr sz="1800">
                <a:solidFill>
                  <a:srgbClr val="000000"/>
                </a:solidFill>
                <a:uFill>
                  <a:solidFill>
                    <a:srgbClr val="000000"/>
                  </a:solidFill>
                </a:uFill>
              </a:defRPr>
            </a:pPr>
            <a:r>
              <a:t>C = (5 / 9) * (F – 32)`</a:t>
            </a:r>
          </a:p>
          <a:p>
            <a:pPr lvl="1" marL="754380" indent="-342900" defTabSz="457200">
              <a:spcBef>
                <a:spcPts val="2000"/>
              </a:spcBef>
              <a:buSzPct val="100000"/>
              <a:buAutoNum type="arabicPeriod" startAt="3"/>
              <a:tabLst>
                <a:tab pos="139700" algn="l"/>
                <a:tab pos="457200" algn="l"/>
              </a:tabLst>
              <a:defRPr sz="1800">
                <a:solidFill>
                  <a:srgbClr val="000000"/>
                </a:solidFill>
                <a:uFill>
                  <a:solidFill>
                    <a:srgbClr val="000000"/>
                  </a:solidFill>
                </a:uFill>
              </a:defRPr>
            </a:pPr>
            <a:r>
              <a:t>Calculate the amount obtained by investing the principal P for N years at the rate of R. The following formula is used for the conversion:</a:t>
            </a:r>
          </a:p>
          <a:p>
            <a:pPr lvl="1" indent="411480" defTabSz="457200">
              <a:spcBef>
                <a:spcPts val="2000"/>
              </a:spcBef>
              <a:tabLst>
                <a:tab pos="139700" algn="l"/>
                <a:tab pos="457200" algn="l"/>
              </a:tabLst>
              <a:defRPr sz="1800">
                <a:solidFill>
                  <a:srgbClr val="000000"/>
                </a:solidFill>
                <a:uFill>
                  <a:solidFill>
                    <a:srgbClr val="000000"/>
                  </a:solidFill>
                </a:uFill>
              </a:defRPr>
            </a:pPr>
            <a:r>
              <a:t>A = P * (1 + R) ^ N</a:t>
            </a:r>
          </a:p>
        </p:txBody>
      </p:sp>
      <p:sp>
        <p:nvSpPr>
          <p:cNvPr id="777" name="Shape 777"/>
          <p:cNvSpPr/>
          <p:nvPr/>
        </p:nvSpPr>
        <p:spPr>
          <a:xfrm>
            <a:off x="3549234" y="6664314"/>
            <a:ext cx="447321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000000"/>
                </a:solidFill>
              </a:defRPr>
            </a:lvl1pPr>
          </a:lstStyle>
          <a:p>
            <a:pPr/>
            <a:r>
              <a:t>Python code that executes the tasks above</a:t>
            </a:r>
          </a:p>
        </p:txBody>
      </p:sp>
      <p:sp>
        <p:nvSpPr>
          <p:cNvPr id="778" name="Shape 778"/>
          <p:cNvSpPr/>
          <p:nvPr/>
        </p:nvSpPr>
        <p:spPr>
          <a:xfrm flipV="1">
            <a:off x="3530600" y="6526258"/>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779" name="Shape 779"/>
          <p:cNvSpPr/>
          <p:nvPr/>
        </p:nvSpPr>
        <p:spPr>
          <a:xfrm>
            <a:off x="3530600" y="6259848"/>
            <a:ext cx="373380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deliverable</a:t>
            </a:r>
          </a:p>
        </p:txBody>
      </p:sp>
      <p:sp>
        <p:nvSpPr>
          <p:cNvPr id="780" name="Shape 780"/>
          <p:cNvSpPr/>
          <p:nvPr/>
        </p:nvSpPr>
        <p:spPr>
          <a:xfrm flipV="1">
            <a:off x="3530600" y="1610634"/>
            <a:ext cx="3735026" cy="291"/>
          </a:xfrm>
          <a:prstGeom prst="line">
            <a:avLst/>
          </a:prstGeom>
          <a:ln w="6350">
            <a:solidFill>
              <a:srgbClr val="000000"/>
            </a:solidFill>
            <a:miter lim="400000"/>
          </a:ln>
        </p:spPr>
        <p:txBody>
          <a:bodyPr lIns="0" tIns="0" rIns="0" bIns="0"/>
          <a:lstStyle/>
          <a:p>
            <a:pPr defTabSz="457200">
              <a:defRPr sz="1200">
                <a:solidFill>
                  <a:srgbClr val="000000"/>
                </a:solidFill>
                <a:uFillTx/>
              </a:defRPr>
            </a:pPr>
          </a:p>
        </p:txBody>
      </p:sp>
      <p:sp>
        <p:nvSpPr>
          <p:cNvPr id="781" name="Shape 781"/>
          <p:cNvSpPr/>
          <p:nvPr/>
        </p:nvSpPr>
        <p:spPr>
          <a:xfrm>
            <a:off x="3531212" y="1360099"/>
            <a:ext cx="373380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Font typeface="Lucida Grande"/>
              <a:defRPr b="1" cap="all" sz="2000">
                <a:solidFill>
                  <a:srgbClr val="000000"/>
                </a:solidFill>
                <a:uFill>
                  <a:solidFill>
                    <a:srgbClr val="000000"/>
                  </a:solidFill>
                </a:uFill>
              </a:defRPr>
            </a:lvl1pPr>
          </a:lstStyle>
          <a:p>
            <a:pPr/>
            <a:r>
              <a:t>DIRECTIONS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body" idx="13"/>
          </p:nvPr>
        </p:nvSpPr>
        <p:spPr>
          <a:prstGeom prst="rect">
            <a:avLst/>
          </a:prstGeom>
        </p:spPr>
        <p:txBody>
          <a:bodyPr/>
          <a:lstStyle/>
          <a:p>
            <a:pPr/>
            <a:r>
              <a:t>PYTHON PROGRAMMING101</a:t>
            </a:r>
          </a:p>
        </p:txBody>
      </p:sp>
      <p:sp>
        <p:nvSpPr>
          <p:cNvPr id="786" name="Shape 786"/>
          <p:cNvSpPr/>
          <p:nvPr>
            <p:ph type="body" idx="14"/>
          </p:nvPr>
        </p:nvSpPr>
        <p:spPr>
          <a:xfrm>
            <a:off x="635000" y="1473200"/>
            <a:ext cx="11734800" cy="2806700"/>
          </a:xfrm>
          <a:prstGeom prst="rect">
            <a:avLst/>
          </a:prstGeom>
        </p:spPr>
        <p:txBody>
          <a:bodyPr/>
          <a:lstStyle/>
          <a:p>
            <a:pPr/>
            <a:r>
              <a:t>CONCLUSION</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4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4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3081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
              <a:solidFill>
                <a:srgbClr val="FFFFFF"/>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